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jana Torer" initials="MT" lastIdx="1" clrIdx="0">
    <p:extLst>
      <p:ext uri="{19B8F6BF-5375-455C-9EA6-DF929625EA0E}">
        <p15:presenceInfo xmlns:p15="http://schemas.microsoft.com/office/powerpoint/2012/main" userId="Mirjana Tor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12-17T12:43:09.906" idx="1">
    <p:pos x="3284" y="592"/>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792A6-934F-4ADC-85C2-A8A636BEA1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a:extLst>
              <a:ext uri="{FF2B5EF4-FFF2-40B4-BE49-F238E27FC236}">
                <a16:creationId xmlns:a16="http://schemas.microsoft.com/office/drawing/2014/main" id="{69009102-9D71-4C88-A0D4-343B6ED6D2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8008FAC0-2888-4D7B-8A4D-A11F6CBBBDB0}"/>
              </a:ext>
            </a:extLst>
          </p:cNvPr>
          <p:cNvSpPr>
            <a:spLocks noGrp="1"/>
          </p:cNvSpPr>
          <p:nvPr>
            <p:ph type="dt" sz="half" idx="10"/>
          </p:nvPr>
        </p:nvSpPr>
        <p:spPr/>
        <p:txBody>
          <a:bodyPr/>
          <a:lstStyle/>
          <a:p>
            <a:fld id="{66EDFACF-B8B4-46EB-A028-46247C0A6CE9}" type="datetimeFigureOut">
              <a:rPr lang="hr-HR" smtClean="0"/>
              <a:t>17.12.2025.</a:t>
            </a:fld>
            <a:endParaRPr lang="hr-HR"/>
          </a:p>
        </p:txBody>
      </p:sp>
      <p:sp>
        <p:nvSpPr>
          <p:cNvPr id="5" name="Footer Placeholder 4">
            <a:extLst>
              <a:ext uri="{FF2B5EF4-FFF2-40B4-BE49-F238E27FC236}">
                <a16:creationId xmlns:a16="http://schemas.microsoft.com/office/drawing/2014/main" id="{9FE5095F-2A20-409D-80B7-8923FEE0663A}"/>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21BA2F61-1AE3-4BEA-893F-303A7267E2AB}"/>
              </a:ext>
            </a:extLst>
          </p:cNvPr>
          <p:cNvSpPr>
            <a:spLocks noGrp="1"/>
          </p:cNvSpPr>
          <p:nvPr>
            <p:ph type="sldNum" sz="quarter" idx="12"/>
          </p:nvPr>
        </p:nvSpPr>
        <p:spPr/>
        <p:txBody>
          <a:bodyPr/>
          <a:lstStyle/>
          <a:p>
            <a:fld id="{A297EAA9-1A3E-43CA-AD21-E0496C34DFF5}" type="slidenum">
              <a:rPr lang="hr-HR" smtClean="0"/>
              <a:t>‹#›</a:t>
            </a:fld>
            <a:endParaRPr lang="hr-HR"/>
          </a:p>
        </p:txBody>
      </p:sp>
    </p:spTree>
    <p:extLst>
      <p:ext uri="{BB962C8B-B14F-4D97-AF65-F5344CB8AC3E}">
        <p14:creationId xmlns:p14="http://schemas.microsoft.com/office/powerpoint/2010/main" val="76514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DF6F-E539-46D1-9F54-53D934BE439A}"/>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13EA8524-7EA0-4F09-B24E-8EA3F739FC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8D1CAAE6-525F-4937-AAD6-62CEA1D53A58}"/>
              </a:ext>
            </a:extLst>
          </p:cNvPr>
          <p:cNvSpPr>
            <a:spLocks noGrp="1"/>
          </p:cNvSpPr>
          <p:nvPr>
            <p:ph type="dt" sz="half" idx="10"/>
          </p:nvPr>
        </p:nvSpPr>
        <p:spPr/>
        <p:txBody>
          <a:bodyPr/>
          <a:lstStyle/>
          <a:p>
            <a:fld id="{66EDFACF-B8B4-46EB-A028-46247C0A6CE9}" type="datetimeFigureOut">
              <a:rPr lang="hr-HR" smtClean="0"/>
              <a:t>17.12.2025.</a:t>
            </a:fld>
            <a:endParaRPr lang="hr-HR"/>
          </a:p>
        </p:txBody>
      </p:sp>
      <p:sp>
        <p:nvSpPr>
          <p:cNvPr id="5" name="Footer Placeholder 4">
            <a:extLst>
              <a:ext uri="{FF2B5EF4-FFF2-40B4-BE49-F238E27FC236}">
                <a16:creationId xmlns:a16="http://schemas.microsoft.com/office/drawing/2014/main" id="{0E930A63-AC08-4AB8-A4DE-C0F2C22BDE6C}"/>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48A82A6A-F34B-408E-85B3-CCBF5E94F7A1}"/>
              </a:ext>
            </a:extLst>
          </p:cNvPr>
          <p:cNvSpPr>
            <a:spLocks noGrp="1"/>
          </p:cNvSpPr>
          <p:nvPr>
            <p:ph type="sldNum" sz="quarter" idx="12"/>
          </p:nvPr>
        </p:nvSpPr>
        <p:spPr/>
        <p:txBody>
          <a:bodyPr/>
          <a:lstStyle/>
          <a:p>
            <a:fld id="{A297EAA9-1A3E-43CA-AD21-E0496C34DFF5}" type="slidenum">
              <a:rPr lang="hr-HR" smtClean="0"/>
              <a:t>‹#›</a:t>
            </a:fld>
            <a:endParaRPr lang="hr-HR"/>
          </a:p>
        </p:txBody>
      </p:sp>
    </p:spTree>
    <p:extLst>
      <p:ext uri="{BB962C8B-B14F-4D97-AF65-F5344CB8AC3E}">
        <p14:creationId xmlns:p14="http://schemas.microsoft.com/office/powerpoint/2010/main" val="160750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671CA-C32B-4BCC-87F8-9EDAFEF512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210FCC8B-13BA-45E2-A446-1FDDDDD040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4554CE0F-77FC-4EAB-9D3E-EFCECC11E9EE}"/>
              </a:ext>
            </a:extLst>
          </p:cNvPr>
          <p:cNvSpPr>
            <a:spLocks noGrp="1"/>
          </p:cNvSpPr>
          <p:nvPr>
            <p:ph type="dt" sz="half" idx="10"/>
          </p:nvPr>
        </p:nvSpPr>
        <p:spPr/>
        <p:txBody>
          <a:bodyPr/>
          <a:lstStyle/>
          <a:p>
            <a:fld id="{66EDFACF-B8B4-46EB-A028-46247C0A6CE9}" type="datetimeFigureOut">
              <a:rPr lang="hr-HR" smtClean="0"/>
              <a:t>17.12.2025.</a:t>
            </a:fld>
            <a:endParaRPr lang="hr-HR"/>
          </a:p>
        </p:txBody>
      </p:sp>
      <p:sp>
        <p:nvSpPr>
          <p:cNvPr id="5" name="Footer Placeholder 4">
            <a:extLst>
              <a:ext uri="{FF2B5EF4-FFF2-40B4-BE49-F238E27FC236}">
                <a16:creationId xmlns:a16="http://schemas.microsoft.com/office/drawing/2014/main" id="{BEE6ACAA-38B3-4853-AA1B-F38B2006F180}"/>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7EBB280C-265C-4ECF-91F2-0D4E10A4585E}"/>
              </a:ext>
            </a:extLst>
          </p:cNvPr>
          <p:cNvSpPr>
            <a:spLocks noGrp="1"/>
          </p:cNvSpPr>
          <p:nvPr>
            <p:ph type="sldNum" sz="quarter" idx="12"/>
          </p:nvPr>
        </p:nvSpPr>
        <p:spPr/>
        <p:txBody>
          <a:bodyPr/>
          <a:lstStyle/>
          <a:p>
            <a:fld id="{A297EAA9-1A3E-43CA-AD21-E0496C34DFF5}" type="slidenum">
              <a:rPr lang="hr-HR" smtClean="0"/>
              <a:t>‹#›</a:t>
            </a:fld>
            <a:endParaRPr lang="hr-HR"/>
          </a:p>
        </p:txBody>
      </p:sp>
    </p:spTree>
    <p:extLst>
      <p:ext uri="{BB962C8B-B14F-4D97-AF65-F5344CB8AC3E}">
        <p14:creationId xmlns:p14="http://schemas.microsoft.com/office/powerpoint/2010/main" val="359221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2F8B0-5F97-4610-9641-7DFFC5847B71}"/>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D46987DB-DB2D-4247-95F7-DDDEBC42CC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DF550832-0EF2-4C47-8F34-28EC331B11D9}"/>
              </a:ext>
            </a:extLst>
          </p:cNvPr>
          <p:cNvSpPr>
            <a:spLocks noGrp="1"/>
          </p:cNvSpPr>
          <p:nvPr>
            <p:ph type="dt" sz="half" idx="10"/>
          </p:nvPr>
        </p:nvSpPr>
        <p:spPr/>
        <p:txBody>
          <a:bodyPr/>
          <a:lstStyle/>
          <a:p>
            <a:fld id="{66EDFACF-B8B4-46EB-A028-46247C0A6CE9}" type="datetimeFigureOut">
              <a:rPr lang="hr-HR" smtClean="0"/>
              <a:t>17.12.2025.</a:t>
            </a:fld>
            <a:endParaRPr lang="hr-HR"/>
          </a:p>
        </p:txBody>
      </p:sp>
      <p:sp>
        <p:nvSpPr>
          <p:cNvPr id="5" name="Footer Placeholder 4">
            <a:extLst>
              <a:ext uri="{FF2B5EF4-FFF2-40B4-BE49-F238E27FC236}">
                <a16:creationId xmlns:a16="http://schemas.microsoft.com/office/drawing/2014/main" id="{5239A6CC-937A-4EA5-9369-2BFDFAADEB88}"/>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5E8B05E5-52E6-4A74-A69E-9D4B7181AB7B}"/>
              </a:ext>
            </a:extLst>
          </p:cNvPr>
          <p:cNvSpPr>
            <a:spLocks noGrp="1"/>
          </p:cNvSpPr>
          <p:nvPr>
            <p:ph type="sldNum" sz="quarter" idx="12"/>
          </p:nvPr>
        </p:nvSpPr>
        <p:spPr/>
        <p:txBody>
          <a:bodyPr/>
          <a:lstStyle/>
          <a:p>
            <a:fld id="{A297EAA9-1A3E-43CA-AD21-E0496C34DFF5}" type="slidenum">
              <a:rPr lang="hr-HR" smtClean="0"/>
              <a:t>‹#›</a:t>
            </a:fld>
            <a:endParaRPr lang="hr-HR"/>
          </a:p>
        </p:txBody>
      </p:sp>
    </p:spTree>
    <p:extLst>
      <p:ext uri="{BB962C8B-B14F-4D97-AF65-F5344CB8AC3E}">
        <p14:creationId xmlns:p14="http://schemas.microsoft.com/office/powerpoint/2010/main" val="14823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01063-BC22-498A-A297-1DF7BF6EDF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6D074712-7DA7-4B5E-AB23-9467B55962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FFA0A-7D80-4B67-9FB3-C2D9FA2F0EE9}"/>
              </a:ext>
            </a:extLst>
          </p:cNvPr>
          <p:cNvSpPr>
            <a:spLocks noGrp="1"/>
          </p:cNvSpPr>
          <p:nvPr>
            <p:ph type="dt" sz="half" idx="10"/>
          </p:nvPr>
        </p:nvSpPr>
        <p:spPr/>
        <p:txBody>
          <a:bodyPr/>
          <a:lstStyle/>
          <a:p>
            <a:fld id="{66EDFACF-B8B4-46EB-A028-46247C0A6CE9}" type="datetimeFigureOut">
              <a:rPr lang="hr-HR" smtClean="0"/>
              <a:t>17.12.2025.</a:t>
            </a:fld>
            <a:endParaRPr lang="hr-HR"/>
          </a:p>
        </p:txBody>
      </p:sp>
      <p:sp>
        <p:nvSpPr>
          <p:cNvPr id="5" name="Footer Placeholder 4">
            <a:extLst>
              <a:ext uri="{FF2B5EF4-FFF2-40B4-BE49-F238E27FC236}">
                <a16:creationId xmlns:a16="http://schemas.microsoft.com/office/drawing/2014/main" id="{63D9C710-EC76-4392-A2DF-8844D61BE72A}"/>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E8C6DB67-8BBF-4DF6-AADA-71F294516F46}"/>
              </a:ext>
            </a:extLst>
          </p:cNvPr>
          <p:cNvSpPr>
            <a:spLocks noGrp="1"/>
          </p:cNvSpPr>
          <p:nvPr>
            <p:ph type="sldNum" sz="quarter" idx="12"/>
          </p:nvPr>
        </p:nvSpPr>
        <p:spPr/>
        <p:txBody>
          <a:bodyPr/>
          <a:lstStyle/>
          <a:p>
            <a:fld id="{A297EAA9-1A3E-43CA-AD21-E0496C34DFF5}" type="slidenum">
              <a:rPr lang="hr-HR" smtClean="0"/>
              <a:t>‹#›</a:t>
            </a:fld>
            <a:endParaRPr lang="hr-HR"/>
          </a:p>
        </p:txBody>
      </p:sp>
    </p:spTree>
    <p:extLst>
      <p:ext uri="{BB962C8B-B14F-4D97-AF65-F5344CB8AC3E}">
        <p14:creationId xmlns:p14="http://schemas.microsoft.com/office/powerpoint/2010/main" val="330661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5487-BBA9-4C8C-95DD-95D4D99A67EA}"/>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C57ED8B5-F453-4869-800F-0DD038F07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FAB06D18-39F1-42C7-BB94-1C4340FE3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6D98CD17-4685-4344-811A-7EBE447085E5}"/>
              </a:ext>
            </a:extLst>
          </p:cNvPr>
          <p:cNvSpPr>
            <a:spLocks noGrp="1"/>
          </p:cNvSpPr>
          <p:nvPr>
            <p:ph type="dt" sz="half" idx="10"/>
          </p:nvPr>
        </p:nvSpPr>
        <p:spPr/>
        <p:txBody>
          <a:bodyPr/>
          <a:lstStyle/>
          <a:p>
            <a:fld id="{66EDFACF-B8B4-46EB-A028-46247C0A6CE9}" type="datetimeFigureOut">
              <a:rPr lang="hr-HR" smtClean="0"/>
              <a:t>17.12.2025.</a:t>
            </a:fld>
            <a:endParaRPr lang="hr-HR"/>
          </a:p>
        </p:txBody>
      </p:sp>
      <p:sp>
        <p:nvSpPr>
          <p:cNvPr id="6" name="Footer Placeholder 5">
            <a:extLst>
              <a:ext uri="{FF2B5EF4-FFF2-40B4-BE49-F238E27FC236}">
                <a16:creationId xmlns:a16="http://schemas.microsoft.com/office/drawing/2014/main" id="{B7884278-BA6D-4A62-86D5-03C868E76511}"/>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6472B59A-0469-423D-A712-B16142F90093}"/>
              </a:ext>
            </a:extLst>
          </p:cNvPr>
          <p:cNvSpPr>
            <a:spLocks noGrp="1"/>
          </p:cNvSpPr>
          <p:nvPr>
            <p:ph type="sldNum" sz="quarter" idx="12"/>
          </p:nvPr>
        </p:nvSpPr>
        <p:spPr/>
        <p:txBody>
          <a:bodyPr/>
          <a:lstStyle/>
          <a:p>
            <a:fld id="{A297EAA9-1A3E-43CA-AD21-E0496C34DFF5}" type="slidenum">
              <a:rPr lang="hr-HR" smtClean="0"/>
              <a:t>‹#›</a:t>
            </a:fld>
            <a:endParaRPr lang="hr-HR"/>
          </a:p>
        </p:txBody>
      </p:sp>
    </p:spTree>
    <p:extLst>
      <p:ext uri="{BB962C8B-B14F-4D97-AF65-F5344CB8AC3E}">
        <p14:creationId xmlns:p14="http://schemas.microsoft.com/office/powerpoint/2010/main" val="199480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A301-DB6D-4625-84AA-30384999C7E4}"/>
              </a:ext>
            </a:extLst>
          </p:cNvPr>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DA4C2A3F-F733-49DE-8723-287B71D6DC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7DA5A-56D8-4553-AB3C-4FF2AF41C8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37CD7FA4-F0BD-43E8-B796-D4C6C0021D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30F556-6CD1-414E-8137-2B3F5BDC5E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D6C85B9E-85CE-4296-87BE-F9EE5A0DDD03}"/>
              </a:ext>
            </a:extLst>
          </p:cNvPr>
          <p:cNvSpPr>
            <a:spLocks noGrp="1"/>
          </p:cNvSpPr>
          <p:nvPr>
            <p:ph type="dt" sz="half" idx="10"/>
          </p:nvPr>
        </p:nvSpPr>
        <p:spPr/>
        <p:txBody>
          <a:bodyPr/>
          <a:lstStyle/>
          <a:p>
            <a:fld id="{66EDFACF-B8B4-46EB-A028-46247C0A6CE9}" type="datetimeFigureOut">
              <a:rPr lang="hr-HR" smtClean="0"/>
              <a:t>17.12.2025.</a:t>
            </a:fld>
            <a:endParaRPr lang="hr-HR"/>
          </a:p>
        </p:txBody>
      </p:sp>
      <p:sp>
        <p:nvSpPr>
          <p:cNvPr id="8" name="Footer Placeholder 7">
            <a:extLst>
              <a:ext uri="{FF2B5EF4-FFF2-40B4-BE49-F238E27FC236}">
                <a16:creationId xmlns:a16="http://schemas.microsoft.com/office/drawing/2014/main" id="{1F6149A7-1B35-45C5-973C-8F4DC6879B59}"/>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id="{B3BD792C-2302-4DE9-9346-C2C7F5DC713F}"/>
              </a:ext>
            </a:extLst>
          </p:cNvPr>
          <p:cNvSpPr>
            <a:spLocks noGrp="1"/>
          </p:cNvSpPr>
          <p:nvPr>
            <p:ph type="sldNum" sz="quarter" idx="12"/>
          </p:nvPr>
        </p:nvSpPr>
        <p:spPr/>
        <p:txBody>
          <a:bodyPr/>
          <a:lstStyle/>
          <a:p>
            <a:fld id="{A297EAA9-1A3E-43CA-AD21-E0496C34DFF5}" type="slidenum">
              <a:rPr lang="hr-HR" smtClean="0"/>
              <a:t>‹#›</a:t>
            </a:fld>
            <a:endParaRPr lang="hr-HR"/>
          </a:p>
        </p:txBody>
      </p:sp>
    </p:spTree>
    <p:extLst>
      <p:ext uri="{BB962C8B-B14F-4D97-AF65-F5344CB8AC3E}">
        <p14:creationId xmlns:p14="http://schemas.microsoft.com/office/powerpoint/2010/main" val="52120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FEA2-E579-45D9-8BD8-0026999E1E10}"/>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6A2AB7D8-BEC7-4E61-B0B9-817CB53DCB25}"/>
              </a:ext>
            </a:extLst>
          </p:cNvPr>
          <p:cNvSpPr>
            <a:spLocks noGrp="1"/>
          </p:cNvSpPr>
          <p:nvPr>
            <p:ph type="dt" sz="half" idx="10"/>
          </p:nvPr>
        </p:nvSpPr>
        <p:spPr/>
        <p:txBody>
          <a:bodyPr/>
          <a:lstStyle/>
          <a:p>
            <a:fld id="{66EDFACF-B8B4-46EB-A028-46247C0A6CE9}" type="datetimeFigureOut">
              <a:rPr lang="hr-HR" smtClean="0"/>
              <a:t>17.12.2025.</a:t>
            </a:fld>
            <a:endParaRPr lang="hr-HR"/>
          </a:p>
        </p:txBody>
      </p:sp>
      <p:sp>
        <p:nvSpPr>
          <p:cNvPr id="4" name="Footer Placeholder 3">
            <a:extLst>
              <a:ext uri="{FF2B5EF4-FFF2-40B4-BE49-F238E27FC236}">
                <a16:creationId xmlns:a16="http://schemas.microsoft.com/office/drawing/2014/main" id="{4C032F80-6794-49BB-A916-028DFA5923AF}"/>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9DD13555-F94B-497A-9606-D94BDC1D9689}"/>
              </a:ext>
            </a:extLst>
          </p:cNvPr>
          <p:cNvSpPr>
            <a:spLocks noGrp="1"/>
          </p:cNvSpPr>
          <p:nvPr>
            <p:ph type="sldNum" sz="quarter" idx="12"/>
          </p:nvPr>
        </p:nvSpPr>
        <p:spPr/>
        <p:txBody>
          <a:bodyPr/>
          <a:lstStyle/>
          <a:p>
            <a:fld id="{A297EAA9-1A3E-43CA-AD21-E0496C34DFF5}" type="slidenum">
              <a:rPr lang="hr-HR" smtClean="0"/>
              <a:t>‹#›</a:t>
            </a:fld>
            <a:endParaRPr lang="hr-HR"/>
          </a:p>
        </p:txBody>
      </p:sp>
    </p:spTree>
    <p:extLst>
      <p:ext uri="{BB962C8B-B14F-4D97-AF65-F5344CB8AC3E}">
        <p14:creationId xmlns:p14="http://schemas.microsoft.com/office/powerpoint/2010/main" val="3650800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1009ED-70F3-4F9B-A295-24DA8017FDF7}"/>
              </a:ext>
            </a:extLst>
          </p:cNvPr>
          <p:cNvSpPr>
            <a:spLocks noGrp="1"/>
          </p:cNvSpPr>
          <p:nvPr>
            <p:ph type="dt" sz="half" idx="10"/>
          </p:nvPr>
        </p:nvSpPr>
        <p:spPr/>
        <p:txBody>
          <a:bodyPr/>
          <a:lstStyle/>
          <a:p>
            <a:fld id="{66EDFACF-B8B4-46EB-A028-46247C0A6CE9}" type="datetimeFigureOut">
              <a:rPr lang="hr-HR" smtClean="0"/>
              <a:t>17.12.2025.</a:t>
            </a:fld>
            <a:endParaRPr lang="hr-HR"/>
          </a:p>
        </p:txBody>
      </p:sp>
      <p:sp>
        <p:nvSpPr>
          <p:cNvPr id="3" name="Footer Placeholder 2">
            <a:extLst>
              <a:ext uri="{FF2B5EF4-FFF2-40B4-BE49-F238E27FC236}">
                <a16:creationId xmlns:a16="http://schemas.microsoft.com/office/drawing/2014/main" id="{843DCEF6-AA5A-40B2-B7C3-3E41BE329879}"/>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id="{052DEA0C-EAC4-40BB-A154-BBA7F83F6E5D}"/>
              </a:ext>
            </a:extLst>
          </p:cNvPr>
          <p:cNvSpPr>
            <a:spLocks noGrp="1"/>
          </p:cNvSpPr>
          <p:nvPr>
            <p:ph type="sldNum" sz="quarter" idx="12"/>
          </p:nvPr>
        </p:nvSpPr>
        <p:spPr/>
        <p:txBody>
          <a:bodyPr/>
          <a:lstStyle/>
          <a:p>
            <a:fld id="{A297EAA9-1A3E-43CA-AD21-E0496C34DFF5}" type="slidenum">
              <a:rPr lang="hr-HR" smtClean="0"/>
              <a:t>‹#›</a:t>
            </a:fld>
            <a:endParaRPr lang="hr-HR"/>
          </a:p>
        </p:txBody>
      </p:sp>
    </p:spTree>
    <p:extLst>
      <p:ext uri="{BB962C8B-B14F-4D97-AF65-F5344CB8AC3E}">
        <p14:creationId xmlns:p14="http://schemas.microsoft.com/office/powerpoint/2010/main" val="1171250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FCD6-E819-48C0-AE9A-4FBCB16B53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CFFB394B-434C-45D4-8B22-BCAF63358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F04E3D50-70BA-4959-93FF-46BC1FA4B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EE0543-8374-4595-91EC-099E7A2EE6C5}"/>
              </a:ext>
            </a:extLst>
          </p:cNvPr>
          <p:cNvSpPr>
            <a:spLocks noGrp="1"/>
          </p:cNvSpPr>
          <p:nvPr>
            <p:ph type="dt" sz="half" idx="10"/>
          </p:nvPr>
        </p:nvSpPr>
        <p:spPr/>
        <p:txBody>
          <a:bodyPr/>
          <a:lstStyle/>
          <a:p>
            <a:fld id="{66EDFACF-B8B4-46EB-A028-46247C0A6CE9}" type="datetimeFigureOut">
              <a:rPr lang="hr-HR" smtClean="0"/>
              <a:t>17.12.2025.</a:t>
            </a:fld>
            <a:endParaRPr lang="hr-HR"/>
          </a:p>
        </p:txBody>
      </p:sp>
      <p:sp>
        <p:nvSpPr>
          <p:cNvPr id="6" name="Footer Placeholder 5">
            <a:extLst>
              <a:ext uri="{FF2B5EF4-FFF2-40B4-BE49-F238E27FC236}">
                <a16:creationId xmlns:a16="http://schemas.microsoft.com/office/drawing/2014/main" id="{DE5A0DED-83D5-43D7-BC1E-B6E05D494162}"/>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EE7BB6F0-DC05-4D28-B61D-8641DEEEAFA1}"/>
              </a:ext>
            </a:extLst>
          </p:cNvPr>
          <p:cNvSpPr>
            <a:spLocks noGrp="1"/>
          </p:cNvSpPr>
          <p:nvPr>
            <p:ph type="sldNum" sz="quarter" idx="12"/>
          </p:nvPr>
        </p:nvSpPr>
        <p:spPr/>
        <p:txBody>
          <a:bodyPr/>
          <a:lstStyle/>
          <a:p>
            <a:fld id="{A297EAA9-1A3E-43CA-AD21-E0496C34DFF5}" type="slidenum">
              <a:rPr lang="hr-HR" smtClean="0"/>
              <a:t>‹#›</a:t>
            </a:fld>
            <a:endParaRPr lang="hr-HR"/>
          </a:p>
        </p:txBody>
      </p:sp>
    </p:spTree>
    <p:extLst>
      <p:ext uri="{BB962C8B-B14F-4D97-AF65-F5344CB8AC3E}">
        <p14:creationId xmlns:p14="http://schemas.microsoft.com/office/powerpoint/2010/main" val="123480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9FC1E-0892-44F4-98CF-7CB8C4475B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651C8FF7-56EF-4796-8D69-15CF8BCEA9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a:extLst>
              <a:ext uri="{FF2B5EF4-FFF2-40B4-BE49-F238E27FC236}">
                <a16:creationId xmlns:a16="http://schemas.microsoft.com/office/drawing/2014/main" id="{2C015ED6-8FB8-4262-B783-5D5E354CF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E1DFE6-F780-4262-899A-F72840952FFD}"/>
              </a:ext>
            </a:extLst>
          </p:cNvPr>
          <p:cNvSpPr>
            <a:spLocks noGrp="1"/>
          </p:cNvSpPr>
          <p:nvPr>
            <p:ph type="dt" sz="half" idx="10"/>
          </p:nvPr>
        </p:nvSpPr>
        <p:spPr/>
        <p:txBody>
          <a:bodyPr/>
          <a:lstStyle/>
          <a:p>
            <a:fld id="{66EDFACF-B8B4-46EB-A028-46247C0A6CE9}" type="datetimeFigureOut">
              <a:rPr lang="hr-HR" smtClean="0"/>
              <a:t>17.12.2025.</a:t>
            </a:fld>
            <a:endParaRPr lang="hr-HR"/>
          </a:p>
        </p:txBody>
      </p:sp>
      <p:sp>
        <p:nvSpPr>
          <p:cNvPr id="6" name="Footer Placeholder 5">
            <a:extLst>
              <a:ext uri="{FF2B5EF4-FFF2-40B4-BE49-F238E27FC236}">
                <a16:creationId xmlns:a16="http://schemas.microsoft.com/office/drawing/2014/main" id="{534ABD60-3BE0-40F8-835B-C0080F85EDCC}"/>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882EC45C-DD9C-47E7-8E19-6C5A80665BDC}"/>
              </a:ext>
            </a:extLst>
          </p:cNvPr>
          <p:cNvSpPr>
            <a:spLocks noGrp="1"/>
          </p:cNvSpPr>
          <p:nvPr>
            <p:ph type="sldNum" sz="quarter" idx="12"/>
          </p:nvPr>
        </p:nvSpPr>
        <p:spPr/>
        <p:txBody>
          <a:bodyPr/>
          <a:lstStyle/>
          <a:p>
            <a:fld id="{A297EAA9-1A3E-43CA-AD21-E0496C34DFF5}" type="slidenum">
              <a:rPr lang="hr-HR" smtClean="0"/>
              <a:t>‹#›</a:t>
            </a:fld>
            <a:endParaRPr lang="hr-HR"/>
          </a:p>
        </p:txBody>
      </p:sp>
    </p:spTree>
    <p:extLst>
      <p:ext uri="{BB962C8B-B14F-4D97-AF65-F5344CB8AC3E}">
        <p14:creationId xmlns:p14="http://schemas.microsoft.com/office/powerpoint/2010/main" val="1280222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FA56A-942D-4E60-B3DA-A9EC4B40C4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EE2058CA-5FD0-4B59-A4EE-CFC1ABBB07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90B1A0DD-CA0F-4C7F-8B88-82E7239B48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DFACF-B8B4-46EB-A028-46247C0A6CE9}" type="datetimeFigureOut">
              <a:rPr lang="hr-HR" smtClean="0"/>
              <a:t>17.12.2025.</a:t>
            </a:fld>
            <a:endParaRPr lang="hr-HR"/>
          </a:p>
        </p:txBody>
      </p:sp>
      <p:sp>
        <p:nvSpPr>
          <p:cNvPr id="5" name="Footer Placeholder 4">
            <a:extLst>
              <a:ext uri="{FF2B5EF4-FFF2-40B4-BE49-F238E27FC236}">
                <a16:creationId xmlns:a16="http://schemas.microsoft.com/office/drawing/2014/main" id="{757B081D-6DB0-4ECB-B760-1A399FD44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a:extLst>
              <a:ext uri="{FF2B5EF4-FFF2-40B4-BE49-F238E27FC236}">
                <a16:creationId xmlns:a16="http://schemas.microsoft.com/office/drawing/2014/main" id="{29D9B3DA-2194-42A5-BB0C-F61403F7E2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7EAA9-1A3E-43CA-AD21-E0496C34DFF5}" type="slidenum">
              <a:rPr lang="hr-HR" smtClean="0"/>
              <a:t>‹#›</a:t>
            </a:fld>
            <a:endParaRPr lang="hr-HR"/>
          </a:p>
        </p:txBody>
      </p:sp>
    </p:spTree>
    <p:extLst>
      <p:ext uri="{BB962C8B-B14F-4D97-AF65-F5344CB8AC3E}">
        <p14:creationId xmlns:p14="http://schemas.microsoft.com/office/powerpoint/2010/main" val="255205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C023-E630-47F2-8C24-0D9AE399E34A}"/>
              </a:ext>
            </a:extLst>
          </p:cNvPr>
          <p:cNvSpPr>
            <a:spLocks noGrp="1"/>
          </p:cNvSpPr>
          <p:nvPr>
            <p:ph type="ctrTitle"/>
          </p:nvPr>
        </p:nvSpPr>
        <p:spPr>
          <a:xfrm>
            <a:off x="4199467" y="270932"/>
            <a:ext cx="7687733" cy="6587067"/>
          </a:xfrm>
        </p:spPr>
        <p:txBody>
          <a:bodyPr>
            <a:noAutofit/>
          </a:bodyPr>
          <a:lstStyle/>
          <a:p>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Učenici sedmih i osmih razreda na volontiranju u Pučkoj kuhinji Svetog Antuna na Svetom Duhu</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Učenici sedmih i osmih razreda, u pratnji vjeroučiteljica, imali su priliku sudjelovati u volonterskoj akciji u Pučkoj kuhinji Svetog Antuna na Svetom Duhu. Tijekom posjeta dijelili su doniranu hranu korisnicima i pomagali u pripremi i posluživanju obroka tijekom ručka. Ovo iskustvo bilo je za naše učenike iznimno vrijedno i poučno – naučili su važnost dijeljenja i brige za zajednicu. Učenici su istaknuli da će rado ponovno volontirati i pomoći onima kojima je to najpotrebnije.</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Jako zabavno i novo iskustvo.</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Jana Kovačić, 8.d</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Super mi je bilo pomagati ljudima i volio bih opet volontirati.</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Dario Žunić, 8.d</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Bilo mi je jako dobro. Drago mi je da sam mogao pomagati.</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Luka Vidić, 8.d</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Volontiranje je za mene bilo odlično iskustvo, puno emocija.</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Toma Erić, 8.d</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Za mene je volontiranje bilo odlično. Iskustvo kojega ću se uvijek rado sjećati.</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Franaka Ilijaš, 8.d</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Volontiranje će ostati jedno lijepo sjećanje. Bio je jako lijep osjećaj pomagati potrebitima s mojim prijateljima.</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Petra Šimunović, 8.d</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Odlično iskustvo. Došao bih opet.</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Adrian Klemen, 8.d</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Volontiranje mi je bilo lijepo iskustvo. Osjećala sam se odlično pomažući potrebitim ljudima.</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Karla Letina, 8.d</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Volontiranje u domu sv. Antuna je bilo poučno, zabavno i izvrsna prilika pomoći ljudima u potrebi. Vidjeli smo kroz što sve ljudi prolaze i shvatili smo da je nama život puno bolji nego što smo prije mislili. Bilo nam je i zabavno jer smo se družili s prijateljima. Najbolji dio volontiranja je bio izdavanje hrane ljudima u potrebi, premda je bilo dosta fizičkog rada koji nije bio lagan ali nas je ispunjavao zadovoljstvom jer smo činili dobra djela. Ovo volontiranje je bila odlična ideja.</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Gabriel Šagovac i Ivan Cvitkušić, 8.e</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Meni je ovo iskustvo bilo jako lijepo i išao bih opet. Svakome bih preporučio.</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Zvonimir Ljubičić, 8.e</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Najbolje mi je bilo pomagati.</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Leon Bobanović, 8.e</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Meni je bilo najdraže vidjeti nasmijana lica ljudi kada su primili hranu namijenjenu njima.</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Martin Mesarić, 8.e</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Meni je volontiranje bilo prelijepo jer sam se osjećao dobro pomažući i srce mi je bilo ispunjeno radošću.</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Niko Jukić, 8.e</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Na volontiranju sam se jako zabavila, a opet sam se osjećala jako ispunjeno i sretno jer sam znala da radim nešto plemenito i ljudski. Jako sam ponosna na sebe što sam imala mogućnost pomoći i razveseliti starije.</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Zara Zrna Pejdo, 7.e</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Osjećao sam se dobro i ispunjeno jer sam pomagao donositi hranu. Osjećao sam se jako korisno.</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Josip Bilandžija, 7.e</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Na volontiranju mi je bilo super jer sam uživala raditi sa svojom prijateljicom Zarom. Bilo je puno dragih ljudi. Najzabavnije mi je bilo dijeliti tartar umak.</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Marija Lorena Tolić, 7.e</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Na volontiranju je bilo jako zabavno, osjećao sam se sretno dok sam dijelio hranu potrebitima. Bio sam ponosan na sebe. Bilo je lijepo vidjeti osmijeh na njihovim licima.</a:t>
            </a:r>
            <a:br>
              <a:rPr lang="hr-HR" sz="1000" b="0" i="0" dirty="0">
                <a:solidFill>
                  <a:srgbClr val="000000"/>
                </a:solidFill>
                <a:effectLst/>
                <a:latin typeface="Times New Roman" panose="02020603050405020304" pitchFamily="18" charset="0"/>
              </a:rPr>
            </a:br>
            <a:r>
              <a:rPr lang="hr-HR" sz="1000" b="0" i="0" dirty="0">
                <a:solidFill>
                  <a:srgbClr val="000000"/>
                </a:solidFill>
                <a:effectLst/>
                <a:latin typeface="Times New Roman" panose="02020603050405020304" pitchFamily="18" charset="0"/>
              </a:rPr>
              <a:t>Ivano Brujić, 7.e</a:t>
            </a:r>
            <a:br>
              <a:rPr lang="hr-HR" sz="1000" b="0" i="0" dirty="0">
                <a:solidFill>
                  <a:srgbClr val="000000"/>
                </a:solidFill>
                <a:effectLst/>
                <a:latin typeface="Times New Roman" panose="02020603050405020304" pitchFamily="18" charset="0"/>
              </a:rPr>
            </a:br>
            <a:endParaRPr lang="hr-HR" sz="1000" dirty="0"/>
          </a:p>
        </p:txBody>
      </p:sp>
      <p:sp>
        <p:nvSpPr>
          <p:cNvPr id="3" name="Subtitle 2">
            <a:extLst>
              <a:ext uri="{FF2B5EF4-FFF2-40B4-BE49-F238E27FC236}">
                <a16:creationId xmlns:a16="http://schemas.microsoft.com/office/drawing/2014/main" id="{FF4B80BF-1A12-4F5D-9CAC-7ABBBB641F68}"/>
              </a:ext>
            </a:extLst>
          </p:cNvPr>
          <p:cNvSpPr>
            <a:spLocks noGrp="1"/>
          </p:cNvSpPr>
          <p:nvPr>
            <p:ph type="subTitle" idx="1"/>
          </p:nvPr>
        </p:nvSpPr>
        <p:spPr/>
        <p:txBody>
          <a:bodyPr/>
          <a:lstStyle/>
          <a:p>
            <a:endParaRPr lang="hr-HR"/>
          </a:p>
        </p:txBody>
      </p:sp>
      <p:pic>
        <p:nvPicPr>
          <p:cNvPr id="5" name="Picture 4">
            <a:extLst>
              <a:ext uri="{FF2B5EF4-FFF2-40B4-BE49-F238E27FC236}">
                <a16:creationId xmlns:a16="http://schemas.microsoft.com/office/drawing/2014/main" id="{E504EAD4-126F-4919-A6F2-E4E19BD64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812799"/>
            <a:ext cx="3509618" cy="4679491"/>
          </a:xfrm>
          <a:prstGeom prst="rect">
            <a:avLst/>
          </a:prstGeom>
        </p:spPr>
      </p:pic>
    </p:spTree>
    <p:extLst>
      <p:ext uri="{BB962C8B-B14F-4D97-AF65-F5344CB8AC3E}">
        <p14:creationId xmlns:p14="http://schemas.microsoft.com/office/powerpoint/2010/main" val="1215608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996DCF-2C72-44FF-9E54-1BF39C4735F7}"/>
              </a:ext>
            </a:extLst>
          </p:cNvPr>
          <p:cNvPicPr/>
          <p:nvPr/>
        </p:nvPicPr>
        <p:blipFill>
          <a:blip r:embed="rId2"/>
          <a:stretch>
            <a:fillRect/>
          </a:stretch>
        </p:blipFill>
        <p:spPr>
          <a:xfrm>
            <a:off x="651933" y="387878"/>
            <a:ext cx="3979333" cy="3549121"/>
          </a:xfrm>
          <a:prstGeom prst="rect">
            <a:avLst/>
          </a:prstGeom>
        </p:spPr>
      </p:pic>
      <p:pic>
        <p:nvPicPr>
          <p:cNvPr id="3" name="Picture 2">
            <a:extLst>
              <a:ext uri="{FF2B5EF4-FFF2-40B4-BE49-F238E27FC236}">
                <a16:creationId xmlns:a16="http://schemas.microsoft.com/office/drawing/2014/main" id="{571C17CF-F39A-4864-92FC-185FBA64A758}"/>
              </a:ext>
            </a:extLst>
          </p:cNvPr>
          <p:cNvPicPr/>
          <p:nvPr/>
        </p:nvPicPr>
        <p:blipFill>
          <a:blip r:embed="rId3"/>
          <a:stretch>
            <a:fillRect/>
          </a:stretch>
        </p:blipFill>
        <p:spPr>
          <a:xfrm>
            <a:off x="5088467" y="387878"/>
            <a:ext cx="4588934" cy="3549121"/>
          </a:xfrm>
          <a:prstGeom prst="rect">
            <a:avLst/>
          </a:prstGeom>
        </p:spPr>
      </p:pic>
      <p:pic>
        <p:nvPicPr>
          <p:cNvPr id="4" name="Picture 3">
            <a:extLst>
              <a:ext uri="{FF2B5EF4-FFF2-40B4-BE49-F238E27FC236}">
                <a16:creationId xmlns:a16="http://schemas.microsoft.com/office/drawing/2014/main" id="{1DFAA671-23F3-4956-8639-FC319494AD3A}"/>
              </a:ext>
            </a:extLst>
          </p:cNvPr>
          <p:cNvPicPr/>
          <p:nvPr/>
        </p:nvPicPr>
        <p:blipFill>
          <a:blip r:embed="rId4"/>
          <a:stretch>
            <a:fillRect/>
          </a:stretch>
        </p:blipFill>
        <p:spPr>
          <a:xfrm>
            <a:off x="575733" y="4351866"/>
            <a:ext cx="4834467" cy="2209801"/>
          </a:xfrm>
          <a:prstGeom prst="rect">
            <a:avLst/>
          </a:prstGeom>
        </p:spPr>
      </p:pic>
      <p:sp>
        <p:nvSpPr>
          <p:cNvPr id="6" name="TextBox 5">
            <a:extLst>
              <a:ext uri="{FF2B5EF4-FFF2-40B4-BE49-F238E27FC236}">
                <a16:creationId xmlns:a16="http://schemas.microsoft.com/office/drawing/2014/main" id="{92BF96B4-AC8C-4C21-8B22-B5B9B0615216}"/>
              </a:ext>
            </a:extLst>
          </p:cNvPr>
          <p:cNvSpPr txBox="1"/>
          <p:nvPr/>
        </p:nvSpPr>
        <p:spPr>
          <a:xfrm>
            <a:off x="5621867" y="4165600"/>
            <a:ext cx="5918200" cy="1447769"/>
          </a:xfrm>
          <a:prstGeom prst="rect">
            <a:avLst/>
          </a:prstGeom>
          <a:noFill/>
        </p:spPr>
        <p:txBody>
          <a:bodyPr wrap="square">
            <a:spAutoFit/>
          </a:bodyPr>
          <a:lstStyle/>
          <a:p>
            <a:pPr algn="just">
              <a:lnSpc>
                <a:spcPct val="150000"/>
              </a:lnSpc>
              <a:spcAft>
                <a:spcPts val="80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Učenici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OŠ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Tituša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Brezovačkog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njihovi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roditelji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ove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godine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sudjelovali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u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humanitarnoj</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akciji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p</a:t>
            </a:r>
            <a:r>
              <a:rPr lang="en-US" sz="12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rikupljanja</a:t>
            </a:r>
            <a:r>
              <a:rPr lang="en-US" sz="12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poklona</a:t>
            </a:r>
            <a:r>
              <a:rPr lang="en-US" sz="12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za </a:t>
            </a:r>
            <a:r>
              <a:rPr lang="en-US" sz="12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djecu</a:t>
            </a:r>
            <a:r>
              <a:rPr lang="en-US" sz="12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koja</a:t>
            </a:r>
            <a:r>
              <a:rPr lang="en-US" sz="12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će</a:t>
            </a:r>
            <a:r>
              <a:rPr lang="en-US" sz="12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Božić</a:t>
            </a:r>
            <a:r>
              <a:rPr lang="en-US" sz="12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provesti</a:t>
            </a:r>
            <a:r>
              <a:rPr lang="en-US" sz="12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u </a:t>
            </a:r>
            <a:r>
              <a:rPr lang="en-US" sz="12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bolnici</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Akciju</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organizira</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Studentska</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sekcija</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za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pedijatriju</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Medicinskog</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fakulteta</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Sveučilišta</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u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Zagrebu</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Skupljeno</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je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puno</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igračaka</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knjiga</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društvenih</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igara</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kojima</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će</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se bar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malo</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uljepšati</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boravak</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djeci</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u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bolnici</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Svima</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želimo</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brz</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oporavak</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sretan</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Božić</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639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90CB75-3DB8-4E91-A105-E910542DA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0" y="939798"/>
            <a:ext cx="3587750" cy="4783667"/>
          </a:xfrm>
          <a:prstGeom prst="rect">
            <a:avLst/>
          </a:prstGeom>
        </p:spPr>
      </p:pic>
      <p:sp>
        <p:nvSpPr>
          <p:cNvPr id="5" name="TextBox 4">
            <a:extLst>
              <a:ext uri="{FF2B5EF4-FFF2-40B4-BE49-F238E27FC236}">
                <a16:creationId xmlns:a16="http://schemas.microsoft.com/office/drawing/2014/main" id="{CEA665F4-7801-40BD-8C8B-EF228F3449A4}"/>
              </a:ext>
            </a:extLst>
          </p:cNvPr>
          <p:cNvSpPr txBox="1"/>
          <p:nvPr/>
        </p:nvSpPr>
        <p:spPr>
          <a:xfrm>
            <a:off x="5833872" y="3241224"/>
            <a:ext cx="4526280" cy="375552"/>
          </a:xfrm>
          <a:prstGeom prst="rect">
            <a:avLst/>
          </a:prstGeom>
          <a:noFill/>
        </p:spPr>
        <p:txBody>
          <a:bodyPr wrap="square">
            <a:spAutoFit/>
          </a:bodyPr>
          <a:lstStyle/>
          <a:p>
            <a:pPr>
              <a:lnSpc>
                <a:spcPct val="107000"/>
              </a:lnSpc>
              <a:spcAft>
                <a:spcPts val="80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Poklon bonovi za kupnju namirnica.</a:t>
            </a:r>
          </a:p>
        </p:txBody>
      </p:sp>
    </p:spTree>
    <p:extLst>
      <p:ext uri="{BB962C8B-B14F-4D97-AF65-F5344CB8AC3E}">
        <p14:creationId xmlns:p14="http://schemas.microsoft.com/office/powerpoint/2010/main" val="231697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DD4F7E-F202-4498-A359-1C6ACA8A8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72" y="455168"/>
            <a:ext cx="2916174" cy="3888232"/>
          </a:xfrm>
          <a:prstGeom prst="rect">
            <a:avLst/>
          </a:prstGeom>
        </p:spPr>
      </p:pic>
      <p:pic>
        <p:nvPicPr>
          <p:cNvPr id="5" name="Picture 4">
            <a:extLst>
              <a:ext uri="{FF2B5EF4-FFF2-40B4-BE49-F238E27FC236}">
                <a16:creationId xmlns:a16="http://schemas.microsoft.com/office/drawing/2014/main" id="{ECB13D52-C9F9-4E9D-811C-8C7BFE919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207" y="455168"/>
            <a:ext cx="2324862" cy="4133088"/>
          </a:xfrm>
          <a:prstGeom prst="rect">
            <a:avLst/>
          </a:prstGeom>
        </p:spPr>
      </p:pic>
      <p:pic>
        <p:nvPicPr>
          <p:cNvPr id="7" name="Picture 6">
            <a:extLst>
              <a:ext uri="{FF2B5EF4-FFF2-40B4-BE49-F238E27FC236}">
                <a16:creationId xmlns:a16="http://schemas.microsoft.com/office/drawing/2014/main" id="{124E0C19-BBC6-4FC4-8730-26AD470C8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999" y="455168"/>
            <a:ext cx="3083433" cy="4111244"/>
          </a:xfrm>
          <a:prstGeom prst="rect">
            <a:avLst/>
          </a:prstGeom>
        </p:spPr>
      </p:pic>
      <p:sp>
        <p:nvSpPr>
          <p:cNvPr id="9" name="TextBox 8">
            <a:extLst>
              <a:ext uri="{FF2B5EF4-FFF2-40B4-BE49-F238E27FC236}">
                <a16:creationId xmlns:a16="http://schemas.microsoft.com/office/drawing/2014/main" id="{9C1067D0-E43E-426B-BE37-F7083AB8F858}"/>
              </a:ext>
            </a:extLst>
          </p:cNvPr>
          <p:cNvSpPr txBox="1"/>
          <p:nvPr/>
        </p:nvSpPr>
        <p:spPr>
          <a:xfrm>
            <a:off x="3619424" y="5577791"/>
            <a:ext cx="5874200" cy="375552"/>
          </a:xfrm>
          <a:prstGeom prst="rect">
            <a:avLst/>
          </a:prstGeom>
          <a:noFill/>
        </p:spPr>
        <p:txBody>
          <a:bodyPr wrap="square">
            <a:spAutoFit/>
          </a:bodyPr>
          <a:lstStyle/>
          <a:p>
            <a:pPr>
              <a:lnSpc>
                <a:spcPct val="107000"/>
              </a:lnSpc>
              <a:spcAft>
                <a:spcPts val="80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Namirnice za Socijalnu samoposlugu Vukovar</a:t>
            </a:r>
          </a:p>
        </p:txBody>
      </p:sp>
    </p:spTree>
    <p:extLst>
      <p:ext uri="{BB962C8B-B14F-4D97-AF65-F5344CB8AC3E}">
        <p14:creationId xmlns:p14="http://schemas.microsoft.com/office/powerpoint/2010/main" val="629664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681</Words>
  <Application>Microsoft Office PowerPoint</Application>
  <PresentationFormat>Widescreen</PresentationFormat>
  <Paragraphs>4</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 Učenici sedmih i osmih razreda na volontiranju u Pučkoj kuhinji Svetog Antuna na Svetom Duhu Učenici sedmih i osmih razreda, u pratnji vjeroučiteljica, imali su priliku sudjelovati u volonterskoj akciji u Pučkoj kuhinji Svetog Antuna na Svetom Duhu. Tijekom posjeta dijelili su doniranu hranu korisnicima i pomagali u pripremi i posluživanju obroka tijekom ručka. Ovo iskustvo bilo je za naše učenike iznimno vrijedno i poučno – naučili su važnost dijeljenja i brige za zajednicu. Učenici su istaknuli da će rado ponovno volontirati i pomoći onima kojima je to najpotrebnije. Jako zabavno i novo iskustvo. Jana Kovačić, 8.d Super mi je bilo pomagati ljudima i volio bih opet volontirati. Dario Žunić, 8.d Bilo mi je jako dobro. Drago mi je da sam mogao pomagati. Luka Vidić, 8.d Volontiranje je za mene bilo odlično iskustvo, puno emocija. Toma Erić, 8.d Za mene je volontiranje bilo odlično. Iskustvo kojega ću se uvijek rado sjećati. Franaka Ilijaš, 8.d Volontiranje će ostati jedno lijepo sjećanje. Bio je jako lijep osjećaj pomagati potrebitima s mojim prijateljima. Petra Šimunović, 8.d Odlično iskustvo. Došao bih opet. Adrian Klemen, 8.d Volontiranje mi je bilo lijepo iskustvo. Osjećala sam se odlično pomažući potrebitim ljudima. Karla Letina, 8.d Volontiranje u domu sv. Antuna je bilo poučno, zabavno i izvrsna prilika pomoći ljudima u potrebi. Vidjeli smo kroz što sve ljudi prolaze i shvatili smo da je nama život puno bolji nego što smo prije mislili. Bilo nam je i zabavno jer smo se družili s prijateljima. Najbolji dio volontiranja je bio izdavanje hrane ljudima u potrebi, premda je bilo dosta fizičkog rada koji nije bio lagan ali nas je ispunjavao zadovoljstvom jer smo činili dobra djela. Ovo volontiranje je bila odlična ideja. Gabriel Šagovac i Ivan Cvitkušić, 8.e Meni je ovo iskustvo bilo jako lijepo i išao bih opet. Svakome bih preporučio. Zvonimir Ljubičić, 8.e Najbolje mi je bilo pomagati. Leon Bobanović, 8.e Meni je bilo najdraže vidjeti nasmijana lica ljudi kada su primili hranu namijenjenu njima. Martin Mesarić, 8.e Meni je volontiranje bilo prelijepo jer sam se osjećao dobro pomažući i srce mi je bilo ispunjeno radošću. Niko Jukić, 8.e Na volontiranju sam se jako zabavila, a opet sam se osjećala jako ispunjeno i sretno jer sam znala da radim nešto plemenito i ljudski. Jako sam ponosna na sebe što sam imala mogućnost pomoći i razveseliti starije. Zara Zrna Pejdo, 7.e Osjećao sam se dobro i ispunjeno jer sam pomagao donositi hranu. Osjećao sam se jako korisno. Josip Bilandžija, 7.e Na volontiranju mi je bilo super jer sam uživala raditi sa svojom prijateljicom Zarom. Bilo je puno dragih ljudi. Najzabavnije mi je bilo dijeliti tartar umak. Marija Lorena Tolić, 7.e Na volontiranju je bilo jako zabavno, osjećao sam se sretno dok sam dijelio hranu potrebitima. Bio sam ponosan na sebe. Bilo je lijepo vidjeti osmijeh na njihovim licima. Ivano Brujić, 7.e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UÄŤenici sedmih i osmih razreda na volontiranju u PuÄŤkoj kuhinji Svetog Antuna na Svetom Duhu UÄŤenici sedmih i osmih razreda, u pratnji vjerouÄŤiteljica, imali su priliku sudjelovati u volonterskoj akciji u PuÄŤkoj kuhinji Svetog Antuna na Svetom Duhu. Tijekom posjeta dijelili su doniranu hranu korisnicima i pomagali u pripremi i posluĹľivanju obroka tijekom ruÄŤka. Ovo iskustvo bilo je za naĹˇe uÄŤenike iznimno vrijedno i pouÄŤno â€“ nauÄŤili su vaĹľnost dijeljenja i brige za zajednicu. UÄŤenici su istaknuli da Ä‡e rado ponovno volontirati i pomoÄ‡i onima kojima je to najpotrebnije. Jako zabavno i novo iskustvo. Jana KovaÄŤiÄ‡, 8.d Super mi je bilo pomagati ljudima i volio bih opet volontirati. Dario Ĺ˝uniÄ‡, 8.d Bilo mi je jako dobro. Drago mi je da sam mogao pomagati. Luka VidiÄ‡, 8.d Volontiranje je za mene bilo odliÄŤno iskustvo, puno emocija. Toma EriÄ‡, 8.d Za mene je volontiranje bilo odliÄŤno. Iskustvo kojega Ä‡u se uvijek rado sjeÄ‡ati. Franaka IlijaĹˇ, 8.d Volontiranje Ä‡e ostati jedno lijepo sjeÄ‡anje. Bio je jako lijep osjeÄ‡aj pomagati potrebitima s mojim prijateljima. Petra Ĺ imunoviÄ‡, 8.d OdliÄŤno iskustvo. DoĹˇao bih opet. Adrian Klemen, 8.d Volontiranje mi je bilo lijepo iskustvo. OsjeÄ‡ala sam se odliÄŤno pomaĹľuÄ‡i potrebitim ljudima. Karla Letina, 8.d Volontiranje u domu sv. Antuna je bilo pouÄŤno, zabavno i izvrsna prilika pomoÄ‡i ljudima u potrebi. Vidjeli smo kroz Ĺˇto sve ljudi prolaze i shvatili smo da je nama Ĺľivot puno bolji nego Ĺˇto smo prije mislili. Bilo nam je i zabavno jer smo se druĹľili s prijateljima. Najbolji dio volontiranja je bio izdavanje hrane ljudima u potrebi, premda je bilo dosta fiziÄŤkog rada koji nije bio lagan ali nas je ispunjavao zadovoljstvom jer smo ÄŤinili dobra djela. Ovo volontiranje je bila odliÄŤna ideja. Gabriel Ĺ agovac i Ivan CvitkuĹˇiÄ‡, 8.e Meni je ovo iskustvo bilo jako lijepo i iĹˇao bih opet. Svakome bih preporuÄŤio. Zvonimir LjubiÄŤiÄ‡, 8.e Najbolje mi je bilo pomagati. Leon BobanoviÄ‡, 8.e Meni je bilo najdraĹľe vidjeti nasmijana lica ljudi kada su primili hranu namijenjenu</dc:title>
  <dc:creator>Mirjana Torer</dc:creator>
  <cp:lastModifiedBy>Mirjana Torer</cp:lastModifiedBy>
  <cp:revision>2</cp:revision>
  <dcterms:created xsi:type="dcterms:W3CDTF">2025-12-17T11:39:57Z</dcterms:created>
  <dcterms:modified xsi:type="dcterms:W3CDTF">2025-12-17T11:48:02Z</dcterms:modified>
</cp:coreProperties>
</file>