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ellaboo" panose="020B0604020202020204" charset="0"/>
      <p:regular r:id="rId8"/>
    </p:embeddedFont>
    <p:embeddedFont>
      <p:font typeface="Handy Casual" panose="020B0604020202020204" charset="-18"/>
      <p:regular r:id="rId9"/>
    </p:embeddedFont>
    <p:embeddedFont>
      <p:font typeface="Open Sans" panose="020B0606030504020204" pitchFamily="34" charset="0"/>
      <p:regular r:id="rId10"/>
    </p:embeddedFont>
    <p:embeddedFont>
      <p:font typeface="Open San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2703">
            <a:off x="335094" y="5710555"/>
            <a:ext cx="3483396" cy="4538626"/>
          </a:xfrm>
          <a:custGeom>
            <a:avLst/>
            <a:gdLst/>
            <a:ahLst/>
            <a:cxnLst/>
            <a:rect l="l" t="t" r="r" b="b"/>
            <a:pathLst>
              <a:path w="3483396" h="4538626">
                <a:moveTo>
                  <a:pt x="0" y="0"/>
                </a:moveTo>
                <a:lnTo>
                  <a:pt x="3483396" y="0"/>
                </a:lnTo>
                <a:lnTo>
                  <a:pt x="3483396" y="4538626"/>
                </a:lnTo>
                <a:lnTo>
                  <a:pt x="0" y="4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rot="-1643486" flipH="1">
            <a:off x="14097900" y="405992"/>
            <a:ext cx="2850203" cy="4453442"/>
          </a:xfrm>
          <a:custGeom>
            <a:avLst/>
            <a:gdLst/>
            <a:ahLst/>
            <a:cxnLst/>
            <a:rect l="l" t="t" r="r" b="b"/>
            <a:pathLst>
              <a:path w="2850203" h="4453442">
                <a:moveTo>
                  <a:pt x="2850203" y="0"/>
                </a:moveTo>
                <a:lnTo>
                  <a:pt x="0" y="0"/>
                </a:lnTo>
                <a:lnTo>
                  <a:pt x="0" y="4453441"/>
                </a:lnTo>
                <a:lnTo>
                  <a:pt x="2850203" y="4453441"/>
                </a:lnTo>
                <a:lnTo>
                  <a:pt x="28502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5558295" y="3307568"/>
            <a:ext cx="7582419" cy="1488050"/>
          </a:xfrm>
          <a:custGeom>
            <a:avLst/>
            <a:gdLst/>
            <a:ahLst/>
            <a:cxnLst/>
            <a:rect l="l" t="t" r="r" b="b"/>
            <a:pathLst>
              <a:path w="7582419" h="1488050">
                <a:moveTo>
                  <a:pt x="0" y="0"/>
                </a:moveTo>
                <a:lnTo>
                  <a:pt x="7582419" y="0"/>
                </a:lnTo>
                <a:lnTo>
                  <a:pt x="7582419" y="1488050"/>
                </a:lnTo>
                <a:lnTo>
                  <a:pt x="0" y="1488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5" name="Group 5"/>
          <p:cNvGrpSpPr/>
          <p:nvPr/>
        </p:nvGrpSpPr>
        <p:grpSpPr>
          <a:xfrm>
            <a:off x="7528453" y="4708764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B9C73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523001" y="6888404"/>
            <a:ext cx="2019875" cy="1812920"/>
          </a:xfrm>
          <a:custGeom>
            <a:avLst/>
            <a:gdLst/>
            <a:ahLst/>
            <a:cxnLst/>
            <a:rect l="l" t="t" r="r" b="b"/>
            <a:pathLst>
              <a:path w="2019875" h="1812920">
                <a:moveTo>
                  <a:pt x="0" y="0"/>
                </a:moveTo>
                <a:lnTo>
                  <a:pt x="2019875" y="0"/>
                </a:lnTo>
                <a:lnTo>
                  <a:pt x="2019875" y="1812921"/>
                </a:lnTo>
                <a:lnTo>
                  <a:pt x="0" y="18129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 rot="852703">
            <a:off x="5791015" y="7032625"/>
            <a:ext cx="1588049" cy="2069119"/>
          </a:xfrm>
          <a:custGeom>
            <a:avLst/>
            <a:gdLst/>
            <a:ahLst/>
            <a:cxnLst/>
            <a:rect l="l" t="t" r="r" b="b"/>
            <a:pathLst>
              <a:path w="1588049" h="2069119">
                <a:moveTo>
                  <a:pt x="0" y="0"/>
                </a:moveTo>
                <a:lnTo>
                  <a:pt x="1588049" y="0"/>
                </a:lnTo>
                <a:lnTo>
                  <a:pt x="1588049" y="2069119"/>
                </a:lnTo>
                <a:lnTo>
                  <a:pt x="0" y="2069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 rot="3009254" flipH="1">
            <a:off x="10806954" y="6645939"/>
            <a:ext cx="1708428" cy="2669419"/>
          </a:xfrm>
          <a:custGeom>
            <a:avLst/>
            <a:gdLst/>
            <a:ahLst/>
            <a:cxnLst/>
            <a:rect l="l" t="t" r="r" b="b"/>
            <a:pathLst>
              <a:path w="1708428" h="2669419">
                <a:moveTo>
                  <a:pt x="1708428" y="0"/>
                </a:moveTo>
                <a:lnTo>
                  <a:pt x="0" y="0"/>
                </a:lnTo>
                <a:lnTo>
                  <a:pt x="0" y="2669420"/>
                </a:lnTo>
                <a:lnTo>
                  <a:pt x="1708428" y="2669420"/>
                </a:lnTo>
                <a:lnTo>
                  <a:pt x="17084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>
          <a:xfrm>
            <a:off x="15266430" y="8784563"/>
            <a:ext cx="2546337" cy="947474"/>
          </a:xfrm>
          <a:custGeom>
            <a:avLst/>
            <a:gdLst/>
            <a:ahLst/>
            <a:cxnLst/>
            <a:rect l="l" t="t" r="r" b="b"/>
            <a:pathLst>
              <a:path w="2546337" h="947474">
                <a:moveTo>
                  <a:pt x="0" y="0"/>
                </a:moveTo>
                <a:lnTo>
                  <a:pt x="2546337" y="0"/>
                </a:lnTo>
                <a:lnTo>
                  <a:pt x="2546337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2" name="TextBox 12"/>
          <p:cNvSpPr txBox="1"/>
          <p:nvPr/>
        </p:nvSpPr>
        <p:spPr>
          <a:xfrm>
            <a:off x="3667667" y="3558645"/>
            <a:ext cx="10807672" cy="249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00"/>
              </a:lnSpc>
            </a:pPr>
            <a:r>
              <a:rPr lang="en-US" sz="1450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HRANA NIJE OTPAD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05221" y="1115328"/>
            <a:ext cx="9877557" cy="107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FF3131"/>
                </a:solidFill>
                <a:latin typeface="Bellaboo"/>
                <a:ea typeface="Bellaboo"/>
                <a:cs typeface="Bellaboo"/>
                <a:sym typeface="Bellaboo"/>
              </a:rPr>
              <a:t>ŠKOLSKI VOLONTERSKI KLUB</a:t>
            </a:r>
          </a:p>
        </p:txBody>
      </p:sp>
      <p:sp>
        <p:nvSpPr>
          <p:cNvPr id="14" name="Freeform 14"/>
          <p:cNvSpPr/>
          <p:nvPr/>
        </p:nvSpPr>
        <p:spPr>
          <a:xfrm rot="-2964599">
            <a:off x="1859669" y="1035966"/>
            <a:ext cx="1776888" cy="2315163"/>
          </a:xfrm>
          <a:custGeom>
            <a:avLst/>
            <a:gdLst/>
            <a:ahLst/>
            <a:cxnLst/>
            <a:rect l="l" t="t" r="r" b="b"/>
            <a:pathLst>
              <a:path w="1776888" h="2315163">
                <a:moveTo>
                  <a:pt x="0" y="0"/>
                </a:moveTo>
                <a:lnTo>
                  <a:pt x="1776888" y="0"/>
                </a:lnTo>
                <a:lnTo>
                  <a:pt x="1776888" y="2315164"/>
                </a:lnTo>
                <a:lnTo>
                  <a:pt x="0" y="23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01371" y="1886836"/>
            <a:ext cx="5054521" cy="3143206"/>
          </a:xfrm>
          <a:custGeom>
            <a:avLst/>
            <a:gdLst/>
            <a:ahLst/>
            <a:cxnLst/>
            <a:rect l="l" t="t" r="r" b="b"/>
            <a:pathLst>
              <a:path w="5054521" h="3143206">
                <a:moveTo>
                  <a:pt x="0" y="0"/>
                </a:moveTo>
                <a:lnTo>
                  <a:pt x="5054520" y="0"/>
                </a:lnTo>
                <a:lnTo>
                  <a:pt x="5054520" y="3143206"/>
                </a:lnTo>
                <a:lnTo>
                  <a:pt x="0" y="3143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284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528442" y="2807830"/>
            <a:ext cx="11972928" cy="6734772"/>
          </a:xfrm>
          <a:custGeom>
            <a:avLst/>
            <a:gdLst/>
            <a:ahLst/>
            <a:cxnLst/>
            <a:rect l="l" t="t" r="r" b="b"/>
            <a:pathLst>
              <a:path w="11972928" h="6734772">
                <a:moveTo>
                  <a:pt x="0" y="0"/>
                </a:moveTo>
                <a:lnTo>
                  <a:pt x="11972929" y="0"/>
                </a:lnTo>
                <a:lnTo>
                  <a:pt x="11972929" y="6734772"/>
                </a:lnTo>
                <a:lnTo>
                  <a:pt x="0" y="6734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375374" y="439033"/>
            <a:ext cx="1613078" cy="1447803"/>
          </a:xfrm>
          <a:custGeom>
            <a:avLst/>
            <a:gdLst/>
            <a:ahLst/>
            <a:cxnLst/>
            <a:rect l="l" t="t" r="r" b="b"/>
            <a:pathLst>
              <a:path w="1613078" h="1447803">
                <a:moveTo>
                  <a:pt x="0" y="0"/>
                </a:moveTo>
                <a:lnTo>
                  <a:pt x="1613078" y="0"/>
                </a:lnTo>
                <a:lnTo>
                  <a:pt x="1613078" y="1447803"/>
                </a:lnTo>
                <a:lnTo>
                  <a:pt x="0" y="144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3317618" y="1028700"/>
            <a:ext cx="2546337" cy="947474"/>
          </a:xfrm>
          <a:custGeom>
            <a:avLst/>
            <a:gdLst/>
            <a:ahLst/>
            <a:cxnLst/>
            <a:rect l="l" t="t" r="r" b="b"/>
            <a:pathLst>
              <a:path w="2546337" h="947474">
                <a:moveTo>
                  <a:pt x="0" y="0"/>
                </a:moveTo>
                <a:lnTo>
                  <a:pt x="2546338" y="0"/>
                </a:lnTo>
                <a:lnTo>
                  <a:pt x="2546338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14391502" y="6567144"/>
            <a:ext cx="2046943" cy="1965065"/>
          </a:xfrm>
          <a:custGeom>
            <a:avLst/>
            <a:gdLst/>
            <a:ahLst/>
            <a:cxnLst/>
            <a:rect l="l" t="t" r="r" b="b"/>
            <a:pathLst>
              <a:path w="2046943" h="1965065">
                <a:moveTo>
                  <a:pt x="0" y="0"/>
                </a:moveTo>
                <a:lnTo>
                  <a:pt x="2046943" y="0"/>
                </a:lnTo>
                <a:lnTo>
                  <a:pt x="2046943" y="1965065"/>
                </a:lnTo>
                <a:lnTo>
                  <a:pt x="0" y="1965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5378" y="1650961"/>
            <a:ext cx="5690290" cy="7607339"/>
          </a:xfrm>
          <a:custGeom>
            <a:avLst/>
            <a:gdLst/>
            <a:ahLst/>
            <a:cxnLst/>
            <a:rect l="l" t="t" r="r" b="b"/>
            <a:pathLst>
              <a:path w="5690290" h="7607339">
                <a:moveTo>
                  <a:pt x="0" y="0"/>
                </a:moveTo>
                <a:lnTo>
                  <a:pt x="5690289" y="0"/>
                </a:lnTo>
                <a:lnTo>
                  <a:pt x="5690289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8418638" y="4258102"/>
            <a:ext cx="6822412" cy="5099753"/>
          </a:xfrm>
          <a:custGeom>
            <a:avLst/>
            <a:gdLst/>
            <a:ahLst/>
            <a:cxnLst/>
            <a:rect l="l" t="t" r="r" b="b"/>
            <a:pathLst>
              <a:path w="6822412" h="5099753">
                <a:moveTo>
                  <a:pt x="0" y="0"/>
                </a:moveTo>
                <a:lnTo>
                  <a:pt x="6822412" y="0"/>
                </a:lnTo>
                <a:lnTo>
                  <a:pt x="6822412" y="5099753"/>
                </a:lnTo>
                <a:lnTo>
                  <a:pt x="0" y="5099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" b="-33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5987365" y="7427578"/>
            <a:ext cx="1613078" cy="1447803"/>
          </a:xfrm>
          <a:custGeom>
            <a:avLst/>
            <a:gdLst/>
            <a:ahLst/>
            <a:cxnLst/>
            <a:rect l="l" t="t" r="r" b="b"/>
            <a:pathLst>
              <a:path w="1613078" h="1447803">
                <a:moveTo>
                  <a:pt x="0" y="0"/>
                </a:moveTo>
                <a:lnTo>
                  <a:pt x="1613078" y="0"/>
                </a:lnTo>
                <a:lnTo>
                  <a:pt x="1613078" y="1447803"/>
                </a:lnTo>
                <a:lnTo>
                  <a:pt x="0" y="144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15411465" y="8993750"/>
            <a:ext cx="2546337" cy="947474"/>
          </a:xfrm>
          <a:custGeom>
            <a:avLst/>
            <a:gdLst/>
            <a:ahLst/>
            <a:cxnLst/>
            <a:rect l="l" t="t" r="r" b="b"/>
            <a:pathLst>
              <a:path w="2546337" h="947474">
                <a:moveTo>
                  <a:pt x="0" y="0"/>
                </a:moveTo>
                <a:lnTo>
                  <a:pt x="2546337" y="0"/>
                </a:lnTo>
                <a:lnTo>
                  <a:pt x="2546337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6674215" y="431801"/>
            <a:ext cx="10529800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KOLIKO HRANE BACIMO U ŠKOLSKOJ KUHINJI?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74215" y="1584286"/>
            <a:ext cx="10311259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Mali volonteri Školskog volonterskog kluba u suradnji sa školskom kuhinjom su u ožujku 2025. godine istražili koliko se hrane baci, odnosno ne pojede u školskoj kuhinji.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409" y="639911"/>
            <a:ext cx="17919591" cy="822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918" b="1">
                <a:solidFill>
                  <a:srgbClr val="4B9C7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UMJESTO ZAKLJUČKA</a:t>
            </a:r>
          </a:p>
          <a:p>
            <a:pPr algn="l">
              <a:lnSpc>
                <a:spcPts val="4086"/>
              </a:lnSpc>
            </a:pPr>
            <a:endParaRPr lang="en-US" sz="2918" b="1">
              <a:solidFill>
                <a:srgbClr val="4B9C7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Kanta u školskoj kuhinji ima 50 litara. </a:t>
            </a:r>
          </a:p>
          <a:p>
            <a:pPr algn="l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Ako pretpostavimo da u jednu kantu stane oko 100 porcija ( procjena: 1l = 2 porcije) i to pomnožimo sa cijenom obroka dobit ćemo otprilike:</a:t>
            </a:r>
          </a:p>
          <a:p>
            <a:pPr algn="l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-bačene 23 kante ručka od 50 l što je ukupno oko 1150 l, odnosno 2300 porcija ručka po cijeni od 1,1 eura-   2 530,00 eura,</a:t>
            </a:r>
          </a:p>
          <a:p>
            <a:pPr algn="l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-bačeno 18 kanti mliječnog obroka od 50 l što je ukupno oko 900 l, odnosno oko 1800 porcija po cijeni od 0,62 eura- 1 116,00 eura.</a:t>
            </a:r>
          </a:p>
          <a:p>
            <a:pPr algn="l">
              <a:lnSpc>
                <a:spcPts val="4086"/>
              </a:lnSpc>
            </a:pPr>
            <a:endParaRPr lang="en-US" sz="2918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086"/>
              </a:lnSpc>
            </a:pPr>
            <a:r>
              <a:rPr lang="en-US" sz="291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Gruba procjena i računica kaže da smo tijekom mjeseca ožujka bacili oko  </a:t>
            </a:r>
            <a:r>
              <a:rPr lang="en-US" sz="2918" b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3 646,00</a:t>
            </a:r>
            <a:r>
              <a:rPr lang="en-US" sz="291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18" b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eura. </a:t>
            </a:r>
          </a:p>
          <a:p>
            <a:pPr algn="l">
              <a:lnSpc>
                <a:spcPts val="4086"/>
              </a:lnSpc>
            </a:pPr>
            <a:r>
              <a:rPr lang="en-US" sz="291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Čak i ako taj iznos prepolovimo – slažete se da smo taj novac mogli puuuno korisnije iskoristiti!!!???</a:t>
            </a:r>
          </a:p>
          <a:p>
            <a:pPr algn="ctr">
              <a:lnSpc>
                <a:spcPts val="4086"/>
              </a:lnSpc>
            </a:pPr>
            <a:r>
              <a:rPr lang="en-US" sz="2918" b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Koliko je školska užina zaista besplatna?</a:t>
            </a:r>
          </a:p>
          <a:p>
            <a:pPr algn="l">
              <a:lnSpc>
                <a:spcPts val="4086"/>
              </a:lnSpc>
            </a:pPr>
            <a:endParaRPr lang="en-US" sz="2918" b="1">
              <a:solidFill>
                <a:srgbClr val="FF313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086"/>
              </a:lnSpc>
            </a:pPr>
            <a:endParaRPr lang="en-US" sz="2918" b="1">
              <a:solidFill>
                <a:srgbClr val="FF313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254390" y="8784563"/>
            <a:ext cx="2546337" cy="947474"/>
          </a:xfrm>
          <a:custGeom>
            <a:avLst/>
            <a:gdLst/>
            <a:ahLst/>
            <a:cxnLst/>
            <a:rect l="l" t="t" r="r" b="b"/>
            <a:pathLst>
              <a:path w="2546337" h="947474">
                <a:moveTo>
                  <a:pt x="0" y="0"/>
                </a:moveTo>
                <a:lnTo>
                  <a:pt x="2546337" y="0"/>
                </a:lnTo>
                <a:lnTo>
                  <a:pt x="2546337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5831979" y="7151359"/>
            <a:ext cx="1613078" cy="1447803"/>
          </a:xfrm>
          <a:custGeom>
            <a:avLst/>
            <a:gdLst/>
            <a:ahLst/>
            <a:cxnLst/>
            <a:rect l="l" t="t" r="r" b="b"/>
            <a:pathLst>
              <a:path w="1613078" h="1447803">
                <a:moveTo>
                  <a:pt x="0" y="0"/>
                </a:moveTo>
                <a:lnTo>
                  <a:pt x="1613078" y="0"/>
                </a:lnTo>
                <a:lnTo>
                  <a:pt x="1613078" y="1447803"/>
                </a:lnTo>
                <a:lnTo>
                  <a:pt x="0" y="14478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219" y="1364224"/>
            <a:ext cx="5127990" cy="6948979"/>
          </a:xfrm>
          <a:custGeom>
            <a:avLst/>
            <a:gdLst/>
            <a:ahLst/>
            <a:cxnLst/>
            <a:rect l="l" t="t" r="r" b="b"/>
            <a:pathLst>
              <a:path w="5127990" h="6948979">
                <a:moveTo>
                  <a:pt x="0" y="0"/>
                </a:moveTo>
                <a:lnTo>
                  <a:pt x="5127990" y="0"/>
                </a:lnTo>
                <a:lnTo>
                  <a:pt x="5127990" y="6948979"/>
                </a:lnTo>
                <a:lnTo>
                  <a:pt x="0" y="694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5330768" y="6758368"/>
            <a:ext cx="1613078" cy="1447803"/>
          </a:xfrm>
          <a:custGeom>
            <a:avLst/>
            <a:gdLst/>
            <a:ahLst/>
            <a:cxnLst/>
            <a:rect l="l" t="t" r="r" b="b"/>
            <a:pathLst>
              <a:path w="1613078" h="1447803">
                <a:moveTo>
                  <a:pt x="0" y="0"/>
                </a:moveTo>
                <a:lnTo>
                  <a:pt x="1613078" y="0"/>
                </a:lnTo>
                <a:lnTo>
                  <a:pt x="1613078" y="1447803"/>
                </a:lnTo>
                <a:lnTo>
                  <a:pt x="0" y="14478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4969778" y="8310826"/>
            <a:ext cx="2546337" cy="947474"/>
          </a:xfrm>
          <a:custGeom>
            <a:avLst/>
            <a:gdLst/>
            <a:ahLst/>
            <a:cxnLst/>
            <a:rect l="l" t="t" r="r" b="b"/>
            <a:pathLst>
              <a:path w="2546337" h="947474">
                <a:moveTo>
                  <a:pt x="0" y="0"/>
                </a:moveTo>
                <a:lnTo>
                  <a:pt x="2546337" y="0"/>
                </a:lnTo>
                <a:lnTo>
                  <a:pt x="2546337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6834087" y="4615433"/>
            <a:ext cx="3288996" cy="4642867"/>
          </a:xfrm>
          <a:custGeom>
            <a:avLst/>
            <a:gdLst/>
            <a:ahLst/>
            <a:cxnLst/>
            <a:rect l="l" t="t" r="r" b="b"/>
            <a:pathLst>
              <a:path w="3288996" h="4642867">
                <a:moveTo>
                  <a:pt x="0" y="0"/>
                </a:moveTo>
                <a:lnTo>
                  <a:pt x="3288996" y="0"/>
                </a:lnTo>
                <a:lnTo>
                  <a:pt x="3288996" y="4642867"/>
                </a:lnTo>
                <a:lnTo>
                  <a:pt x="0" y="4642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10915961" y="3124357"/>
            <a:ext cx="3507355" cy="5081815"/>
          </a:xfrm>
          <a:custGeom>
            <a:avLst/>
            <a:gdLst/>
            <a:ahLst/>
            <a:cxnLst/>
            <a:rect l="l" t="t" r="r" b="b"/>
            <a:pathLst>
              <a:path w="3507355" h="5081815">
                <a:moveTo>
                  <a:pt x="0" y="0"/>
                </a:moveTo>
                <a:lnTo>
                  <a:pt x="3507355" y="0"/>
                </a:lnTo>
                <a:lnTo>
                  <a:pt x="3507355" y="5081814"/>
                </a:lnTo>
                <a:lnTo>
                  <a:pt x="0" y="50818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6719512" y="1171468"/>
            <a:ext cx="10796603" cy="158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Podržite nas u našim akcijama...</a:t>
            </a:r>
          </a:p>
          <a:p>
            <a:pPr algn="l">
              <a:lnSpc>
                <a:spcPts val="6397"/>
              </a:lnSpc>
            </a:pPr>
            <a:r>
              <a:rPr lang="en-US" sz="456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... promjene polaze od nas samih!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8572" y="3076581"/>
            <a:ext cx="4788830" cy="4788830"/>
          </a:xfrm>
          <a:custGeom>
            <a:avLst/>
            <a:gdLst/>
            <a:ahLst/>
            <a:cxnLst/>
            <a:rect l="l" t="t" r="r" b="b"/>
            <a:pathLst>
              <a:path w="4788830" h="4788830">
                <a:moveTo>
                  <a:pt x="0" y="0"/>
                </a:moveTo>
                <a:lnTo>
                  <a:pt x="4788830" y="0"/>
                </a:lnTo>
                <a:lnTo>
                  <a:pt x="4788830" y="4788830"/>
                </a:lnTo>
                <a:lnTo>
                  <a:pt x="0" y="4788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1069669" y="3076581"/>
            <a:ext cx="4952735" cy="4952735"/>
          </a:xfrm>
          <a:custGeom>
            <a:avLst/>
            <a:gdLst/>
            <a:ahLst/>
            <a:cxnLst/>
            <a:rect l="l" t="t" r="r" b="b"/>
            <a:pathLst>
              <a:path w="4952735" h="4952735">
                <a:moveTo>
                  <a:pt x="0" y="0"/>
                </a:moveTo>
                <a:lnTo>
                  <a:pt x="4952736" y="0"/>
                </a:lnTo>
                <a:lnTo>
                  <a:pt x="4952736" y="4952736"/>
                </a:lnTo>
                <a:lnTo>
                  <a:pt x="0" y="4952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7947210" y="6292806"/>
            <a:ext cx="1613078" cy="1447803"/>
          </a:xfrm>
          <a:custGeom>
            <a:avLst/>
            <a:gdLst/>
            <a:ahLst/>
            <a:cxnLst/>
            <a:rect l="l" t="t" r="r" b="b"/>
            <a:pathLst>
              <a:path w="1613078" h="1447803">
                <a:moveTo>
                  <a:pt x="0" y="0"/>
                </a:moveTo>
                <a:lnTo>
                  <a:pt x="1613077" y="0"/>
                </a:lnTo>
                <a:lnTo>
                  <a:pt x="1613077" y="1447803"/>
                </a:lnTo>
                <a:lnTo>
                  <a:pt x="0" y="144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7589850" y="8029317"/>
            <a:ext cx="2546337" cy="947474"/>
          </a:xfrm>
          <a:custGeom>
            <a:avLst/>
            <a:gdLst/>
            <a:ahLst/>
            <a:cxnLst/>
            <a:rect l="l" t="t" r="r" b="b"/>
            <a:pathLst>
              <a:path w="2546337" h="947474">
                <a:moveTo>
                  <a:pt x="0" y="0"/>
                </a:moveTo>
                <a:lnTo>
                  <a:pt x="2546338" y="0"/>
                </a:lnTo>
                <a:lnTo>
                  <a:pt x="2546338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655623" y="1685785"/>
            <a:ext cx="7754705" cy="75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9"/>
              </a:lnSpc>
            </a:pPr>
            <a:r>
              <a:rPr lang="en-US" sz="2621" b="1">
                <a:solidFill>
                  <a:srgbClr val="4B9C7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Upitnik</a:t>
            </a:r>
            <a:r>
              <a:rPr lang="en-US" sz="262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mišljenju o prehrani u školskoj kuhinji</a:t>
            </a:r>
          </a:p>
          <a:p>
            <a:pPr algn="l">
              <a:lnSpc>
                <a:spcPts val="2444"/>
              </a:lnSpc>
            </a:pPr>
            <a:endParaRPr lang="en-US" sz="262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03596" y="1676260"/>
            <a:ext cx="7754705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4B9C7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Kuharica -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recepti kako koristiti ostatke namirnica …poput kruha, voća i povrća…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8465" y="8916423"/>
            <a:ext cx="206910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Hvala!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218</Words>
  <Application>Microsoft Office PowerPoint</Application>
  <PresentationFormat>Prilagođeno</PresentationFormat>
  <Paragraphs>19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Open Sans</vt:lpstr>
      <vt:lpstr>Handy Casual</vt:lpstr>
      <vt:lpstr>Calibri</vt:lpstr>
      <vt:lpstr>Arial</vt:lpstr>
      <vt:lpstr>Open Sans Bold</vt:lpstr>
      <vt:lpstr>Bellaboo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HRANA NIJE OTPAD</dc:title>
  <dc:creator>OSTB</dc:creator>
  <cp:lastModifiedBy>Mira Topić</cp:lastModifiedBy>
  <cp:revision>1</cp:revision>
  <dcterms:created xsi:type="dcterms:W3CDTF">2006-08-16T00:00:00Z</dcterms:created>
  <dcterms:modified xsi:type="dcterms:W3CDTF">2025-10-06T08:39:42Z</dcterms:modified>
  <dc:identifier>DAG0_7qJ6Ig</dc:identifier>
</cp:coreProperties>
</file>