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21:11:32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725 95 24575,'-106'-2'0,"-116"5"0,198-1 0,1 1 0,-1 1 0,1 2 0,0 0 0,0 1 0,-36 17 0,47-18 0,1 1 0,-1 0 0,1 0 0,1 1 0,-1 0 0,2 1 0,-1 0 0,1 1 0,0 0 0,1 0 0,0 1 0,1 0 0,-9 18 0,5-3 0,1-1 0,2 2 0,1-1 0,1 1 0,1 0 0,1 0 0,1 0 0,2 1 0,4 51 0,-2-71 0,0 0 0,1 0 0,0 0 0,0-1 0,1 1 0,0-1 0,1 1 0,-1-1 0,10 12 0,2 2 0,33 32 0,-31-35 0,29 37 0,-8 7 0,-27-41 0,1-1 0,1 0 0,28 31 0,-35-45 0,0-1 0,0 1 0,0-1 0,1-1 0,0 1 0,0-1 0,0-1 0,0 1 0,1-1 0,-1 0 0,1-1 0,0 0 0,-1 0 0,1-1 0,11 1 0,32-1 0,1-2 0,67-11 0,7 0 0,-108 12 0,1 1 0,0 1 0,30 6 0,-31-4 0,0-1 0,0-1 0,32 0 0,-46-2 0,0-1 0,-1 0 0,1 0 0,0 0 0,0 0 0,0-1 0,-1 1 0,1-1 0,-1 0 0,1 0 0,-1-1 0,0 1 0,0-1 0,0 1 0,0-1 0,-1 0 0,1 0 0,0 0 0,-1 0 0,0-1 0,3-5 0,3-8 0,0-1 0,-1 0 0,6-25 0,-3 10 0,24-54 0,13-41 0,-42 101 0,-1 1 0,-1-1 0,-1 0 0,-2 1 0,-5-52 0,2 65 0,1-1 0,-2 1 0,0 0 0,0-1 0,-1 2 0,-1-1 0,0 1 0,-1-1 0,0 2 0,-10-13 0,-15-16 0,-51-50 0,46 52 0,21 23-97,-1 0-1,0 1 1,-1 1-1,0 1 1,-1 1-1,-1 0 1,1 1-1,-2 1 1,1 1-1,-1 1 1,0 1-1,-1 1 0,-26-3 1,28 6-6729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21:12:27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21:12:29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0 24575,'-4'4'0,"-5"2"0,-2 3 0,-2 4 0,-3 0 0,-3-2 0,2 1 0,0-2 0,-2-2 0,0-3 0,-2-2 0,-1-1 0,-1-2 0,0 0 0,-1-1 0,5 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21:25:23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26 24575,'-4'2'0,"-1"-1"0,1 1 0,0 0 0,-1 1 0,1-1 0,0 1 0,0-1 0,1 1 0,-1 1 0,0-1 0,1 0 0,-6 8 0,-13 10 0,10-11 0,0 1 0,0 0 0,1 0 0,0 1 0,1 1 0,1-1 0,0 2 0,1-1 0,-12 27 0,2 5 0,-22 89 0,19-55 0,-3-14 0,18-52 0,0 0 0,2 0 0,-1 1 0,2 0 0,0 0 0,-3 27 0,7-23 0,0-1 0,1 1 0,1-1 0,1 0 0,0 1 0,1-1 0,1-1 0,1 1 0,0-1 0,1-1 0,0 1 0,2-1 0,0 0 0,0-1 0,24 23 0,-16-17 0,1-1 0,1-1 0,1-1 0,1 0 0,0-2 0,1-1 0,1 0 0,0-2 0,0-1 0,1-1 0,1-1 0,0-1 0,53 9 0,-59-13 0,0 1 0,31 11 0,-35-10 0,-1-1 0,1-1 0,0 0 0,0-1 0,23 2 0,4-4 0,171-4 0,-151-8 0,14-1 0,-69 12 0,0-1 0,0 0 0,0 0 0,-1 0 0,1-1 0,0 0 0,-1-1 0,1 0 0,-1 0 0,0 0 0,0-1 0,0 0 0,10-8 0,-9 5 0,-1 0 0,-1-1 0,1 1 0,-1-1 0,0-1 0,-1 1 0,0-1 0,0 0 0,-1 0 0,4-14 0,17-58 0,-18 54 0,1 0 0,2 0 0,0 1 0,20-34 0,-22 47 0,-1 0 0,0 0 0,-1-1 0,0 0 0,-1 0 0,-1 0 0,4-20 0,-7 26 0,-1 1 0,1-1 0,-1 1 0,0 0 0,-1-1 0,0 1 0,0-1 0,0 1 0,-1 0 0,0 0 0,-1 0 0,1 0 0,-1 0 0,-1 0 0,1 1 0,-7-10 0,1 4 0,2 0 0,0 0 0,0-1 0,1 0 0,1 0 0,0-1 0,1 0 0,0 1 0,1-1 0,0-1 0,0-27 0,1 30 0,0-1 0,0 0 0,-2 0 0,1 1 0,-2 0 0,1-1 0,-2 2 0,0-1 0,0 1 0,-1 0 0,0 0 0,-1 0 0,-15-14 0,8 10 0,-1 1 0,0 1 0,-1 0 0,-1 1 0,0 1 0,-1 1 0,-31-12 0,28 13 0,-1 2 0,-1 1 0,1 1 0,-1 1 0,1 0 0,-1 2 0,-47 2 0,51-1 0,0 0 0,-35-9 0,34 6 0,-1 1 0,-25-2 0,-17 4 0,-130 4 0,178-1-33,1 2-1,-1-1 0,0 2 1,-19 8-1,9-3-1163,10-5-5629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21:40:01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752 49 24575,'-32'0'0,"-16"1"0,-1-3 0,-79-11 0,80 6 0,0 2 0,0 2 0,-1 3 0,-60 6 0,104-6 0,1 1 0,0 0 0,0 0 0,0 0 0,0 1 0,0 0 0,0-1 0,0 1 0,0 0 0,1 1 0,-1-1 0,1 1 0,0-1 0,-1 1 0,1 0 0,0 0 0,1 1 0,-4 4 0,-3 5 0,1 1 0,1 0 0,-9 25 0,3-8 0,4-5 0,1-1 0,2 1 0,0 1 0,2-1 0,1 1 0,0 27 0,-10 70 0,5-69 0,3-1 0,3 1 0,8 107 0,-5-155 0,0 0 0,0 0 0,1 0 0,0-1 0,0 1 0,0 0 0,1-1 0,0 0 0,0 0 0,1 0 0,-1 0 0,8 8 0,2 0 0,0-1 0,1-1 0,20 13 0,22 20 0,17 11 0,-42-34 0,2-1 0,39 20 0,18 12 0,-44-26 0,82 36 0,-100-50 0,4 2 0,-2 0 0,2-2 0,-1 0 0,42 9 0,-62-20 0,0 0 0,0 0 0,0-1 0,1-1 0,-1 0 0,0-1 0,0 0 0,0-1 0,1 0 0,-2 0 0,1-1 0,0-1 0,19-8 0,-21 7 0,0-1 0,0 0 0,0 0 0,-1-1 0,0 0 0,0 0 0,11-15 0,-1 2 0,16-18 0,-2-1 0,-2-1 0,-1-2 0,-2-1 0,40-91 0,-62 120 0,0-1 0,-2 1 0,1-1 0,-2 0 0,0 0 0,-1-1 0,-1 1 0,0 0 0,-1 0 0,0 0 0,-7-25 0,-5-16 0,-35-89 0,45 135 0,-60-176 0,56 171 0,-1 1 0,0 0 0,-1 0 0,-1 0 0,0 1 0,-1 1 0,0 0 0,0 0 0,-26-18 0,-16-21 0,-25-15 0,15 13 0,56 47 8,-1 0 0,0 1 0,0 0 0,0 0 0,-1 1 0,0 0 0,0 0 0,0 1 0,0 0 0,-1 1 0,1 0 0,-1 0 0,1 1 0,-11 0 0,7 0-143,1 1 0,-1 1 0,0 0 0,1 1 0,-1 0 0,1 1 0,0 1 0,0 0 0,0 0 0,-13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22:08:37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936 49 24575,'-121'-2'0,"-131"4"0,234 1 0,1 0 0,0 0 0,0 2 0,0 0 0,0 1 0,1 1 0,0 0 0,0 1 0,1 1 0,0 0 0,0 1 0,1 1 0,-14 13 0,2-1 0,16-16 0,1 1 0,0 0 0,1 1 0,0 0 0,0 0 0,1 0 0,-11 19 0,-76 129 0,22-43 0,65-96 0,-1 0 0,2 1 0,1 0 0,0 0 0,1 0 0,-2 37 0,0-10 0,1-7 0,3-1 0,1 1 0,5 49 0,-3-82 0,0-1 0,0 1 0,1-1 0,0 0 0,0 1 0,0-1 0,0 0 0,1 0 0,0-1 0,0 1 0,0 0 0,1-1 0,6 7 0,7 4 0,-1-1 0,24 15 0,12 10 0,-14-8 0,61 39 0,-30-25 0,-27-18 0,1-2 0,75 31 0,-4-4 0,-83-38 0,1-1 0,0-1 0,0-2 0,1-1 0,0-2 0,1-1 0,-1-1 0,1-2 0,58-2 0,-81-2 0,1 0 0,0-1 0,-1 0 0,0 0 0,1-1 0,-1-1 0,0 0 0,-1 0 0,1-1 0,-1-1 0,0 1 0,0-2 0,0 1 0,-1-2 0,0 1 0,13-15 0,0 3 0,49-32 0,-46 35 0,21-19 0,-2-2 0,-1-2 0,-2-2 0,-2-2 0,49-68 0,-83 103 0,0 1 0,0 0 0,-1-1 0,0 0 0,0 0 0,-1-1 0,0 1 0,0 0 0,-1-1 0,0 0 0,-1 0 0,0 1 0,0-11 0,9-50 0,-5 39 0,3-46 0,-8 66 0,0 1 0,-1-1 0,0 1 0,0-1 0,-1 1 0,-1 0 0,1 0 0,-1 0 0,-5-9 0,-1-1 0,-5-11 0,-1 0 0,-2 2 0,0 0 0,-24-28 0,-52-61 0,48 69 0,7 6 0,-2 1 0,-1 1 0,-84-59 0,111 91 0,-2 0 0,1 1 0,-1 0 0,0 1 0,-1 1 0,1 1 0,-1 0 0,0 1 0,0 1 0,0 0 0,-1 2 0,1 0 0,0 1 0,0 0 0,0 1 0,-32 9 0,-25 9-1365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7D3B9D-8388-4D07-B374-2542F6C13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9991721-51A5-42E0-9B63-DA6CC2E06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75C0EB-FEF4-472D-AD23-7B1FBF3E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8AB97D-7B58-4109-BB4C-116C0C1E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1680DD-DA46-42DE-9F86-B57035E1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56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C4F667-5B83-4F8F-B5CF-DC083BCF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26F3A5A-D5B7-4B0F-B754-E720EF0F5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155BCE-DAF1-4AD7-8489-223C4C5D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6D2CF0-C251-4814-B534-535239EA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E36A27-1681-424F-AD21-A2396EAC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82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2EFB267-174C-4A35-B899-7601BA31A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8A8BEAB-435F-416B-B6DD-8279FEEB8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AA5EDB-43E4-4DA9-9151-3CD1FC9E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A46C32-F296-46B3-B886-EDDE5443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047887-42D9-413D-84F1-39AE3872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6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B0DD9-1A42-4214-ADAC-D147D431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5A9DBF-108C-42CF-8C5D-05044DA6A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71099B-3EE8-4778-8D17-2DCD1946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6763E1-E41C-4228-8172-CC06E2E6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655A73-C30C-4B0E-93E2-861F3ACE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26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AE9385-6D5F-4E71-B733-4B8FDC3F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EDA67D9-1C2E-4459-A9FC-CBDCC7BBE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B00E09-4EE2-4FAF-A268-EE7DC5BD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63EE28-F282-456F-9D01-3F03EB5C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1575EE-7116-4594-A7F9-50B863E7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0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5D5B06-C0FD-454D-876D-D35D6531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38035B-6170-448A-988B-37575D4BE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1A55E47-1767-4C48-81DF-B2157807A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DEA08E-49BE-431F-8D68-F02A2C44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A91ECBD-20A4-4809-ACEE-C1C78B58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7EC1CBE-00D5-4536-BAC9-6E2E2AC6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67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9FEB37-28D1-4ED2-9A74-7F3B1989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C1CA08-1281-4143-A7D1-F0F6C22F1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F4FFFA-198F-4F9C-B351-3F396B56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E324851-3D18-4475-B97B-84F63C4ED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D9F199D-2953-4BFB-8875-F59FBFAFB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1B7761B-C61E-4E10-B6F5-2E127B10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4A463B-CA2E-494F-871D-8ACE75B9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B9DD94D-F89B-4356-B7D0-C256BD51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592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CB3EA9-A773-4F3C-AF2B-46E0C182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54CE8B4-FCD2-4B1E-8E7F-824EAD18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39B453-EADD-424E-ABF5-53A6211F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FD78057-C315-4563-9E9F-7E81694A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9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B9A308B-BC8B-484F-8E15-21A3AACA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2568C7D-AFA8-4ECD-A9C7-C367B192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76E2C34-0F92-4A06-843C-14BB32C6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92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D0799-B9DA-46B9-8951-D5FB4819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E5A9D3-432F-4362-9FF3-D5834DC7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1808A78-E887-4B61-AEE1-28B9BEC13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D639070-E258-411E-8FA9-348EB683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5DF6793-E954-40FD-8275-E6F6EC4D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8B30FA8-5F77-4BDA-A545-99FA50C0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97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3F7A5C-92E5-4C4D-87A0-A4D78484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B494E3E-615A-4B0B-8347-46B4B5027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C339D4E-957B-4016-B8CF-53932CF5C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1EAB22-A5C5-45A4-A657-E212A9DC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D0F74B8-C6DF-46E8-8F7F-E5B688BC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3E731E1-9805-4E59-AB13-9934874E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27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2820E17-31E2-4C35-8602-BFA9FAEB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42EC697-E388-4293-AF3E-04423F29B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BFA407-B869-4DB9-A9ED-3C7A4CE0A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2A1F-BBA8-4425-ACB0-6C33BA252383}" type="datetimeFigureOut">
              <a:rPr lang="hr-HR" smtClean="0"/>
              <a:t>20.1.2025.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158E30-B53C-4766-B564-67F3DF10C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E4606E7-3C19-4920-87C3-EE340B238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399E-733C-4FFE-BCCE-67806040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482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07A68B-7055-4368-A1AC-9A57EF96E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Ponavljanje </a:t>
            </a:r>
            <a:br>
              <a:rPr lang="hr-HR" dirty="0"/>
            </a:br>
            <a:r>
              <a:rPr lang="hr-HR" dirty="0"/>
              <a:t>Električna struja, 2. dio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0D77B60-FF09-4269-9B17-57E3B3C12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20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24B81F-F0FA-8CD2-F79F-98E82622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7209" y="949230"/>
            <a:ext cx="8915399" cy="226278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</a:pPr>
            <a:b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B0035D-1F61-8C53-42E2-52ACAC5B8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427" y="1228836"/>
            <a:ext cx="9641936" cy="4802848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chemeClr val="tx1"/>
                </a:solidFill>
              </a:rPr>
              <a:t>5. Ako žici smanjimo poprečni presjek i povećamo duljinu, kako će to utjecat na otpor žice?</a:t>
            </a:r>
          </a:p>
          <a:p>
            <a:pPr marL="457200" indent="-457200">
              <a:buFont typeface="+mj-lt"/>
              <a:buAutoNum type="arabicPeriod" startAt="2"/>
            </a:pPr>
            <a:endParaRPr lang="hr-HR" sz="2400" dirty="0">
              <a:solidFill>
                <a:schemeClr val="tx1"/>
              </a:solidFill>
            </a:endParaRP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A) Otpor žice će ostat isti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B)  Otpor žice će se smanjiti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C) Otpor žice će se povećati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D) Nemoguće je odrediti</a:t>
            </a:r>
          </a:p>
        </p:txBody>
      </p:sp>
    </p:spTree>
    <p:extLst>
      <p:ext uri="{BB962C8B-B14F-4D97-AF65-F5344CB8AC3E}">
        <p14:creationId xmlns:p14="http://schemas.microsoft.com/office/powerpoint/2010/main" val="381135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24B81F-F0FA-8CD2-F79F-98E82622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7209" y="949230"/>
            <a:ext cx="8915399" cy="226278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</a:pPr>
            <a:b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B0035D-1F61-8C53-42E2-52ACAC5B8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427" y="1228836"/>
            <a:ext cx="9641936" cy="4802848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chemeClr val="tx1"/>
                </a:solidFill>
              </a:rPr>
              <a:t>5. Ako žici smanjimo poprečni presjek i povećamo duljinu, kako će to utjecat na otpor žice?</a:t>
            </a:r>
          </a:p>
          <a:p>
            <a:pPr marL="457200" indent="-457200">
              <a:buFont typeface="+mj-lt"/>
              <a:buAutoNum type="arabicPeriod" startAt="2"/>
            </a:pPr>
            <a:endParaRPr lang="hr-HR" sz="2400" dirty="0">
              <a:solidFill>
                <a:schemeClr val="tx1"/>
              </a:solidFill>
            </a:endParaRP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A) Otpor žice će ostat isti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B)  Otpor žice će se smanjiti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</a:t>
            </a:r>
            <a:r>
              <a:rPr lang="hr-HR" sz="2400" b="1" dirty="0">
                <a:solidFill>
                  <a:schemeClr val="tx1"/>
                </a:solidFill>
              </a:rPr>
              <a:t>C) Otpor žice će se povećati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D) Nemoguće je odrediti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9825FA7F-E614-8B17-B85F-FF750AE81E32}"/>
                  </a:ext>
                </a:extLst>
              </p14:cNvPr>
              <p14:cNvContentPartPr/>
              <p14:nvPr/>
            </p14:nvContentPartPr>
            <p14:xfrm>
              <a:off x="2761149" y="3341768"/>
              <a:ext cx="513000" cy="43812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9825FA7F-E614-8B17-B85F-FF750AE81E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3149" y="3323783"/>
                <a:ext cx="548640" cy="4737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00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24B81F-F0FA-8CD2-F79F-98E82622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7209" y="949230"/>
            <a:ext cx="8915399" cy="226278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</a:pPr>
            <a:b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B0035D-1F61-8C53-42E2-52ACAC5B8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427" y="1228836"/>
            <a:ext cx="9641936" cy="4802848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chemeClr val="tx1"/>
                </a:solidFill>
              </a:rPr>
              <a:t>6. Ako žici povećamo površinu poprečnog presjeka 2 puta, kako će to utjecati na otpor žice?</a:t>
            </a:r>
          </a:p>
          <a:p>
            <a:pPr marL="457200" indent="-457200">
              <a:buFont typeface="+mj-lt"/>
              <a:buAutoNum type="arabicPeriod" startAt="3"/>
            </a:pPr>
            <a:endParaRPr lang="hr-HR" sz="2400" dirty="0">
              <a:solidFill>
                <a:schemeClr val="tx1"/>
              </a:solidFill>
            </a:endParaRP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A) Otpor žice će ostat isti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B)  Otpor žice će se smanjiti 2 puta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C) Otpor žice će se povećati 2 puta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D) Nemoguće je odrediti</a:t>
            </a:r>
          </a:p>
        </p:txBody>
      </p:sp>
    </p:spTree>
    <p:extLst>
      <p:ext uri="{BB962C8B-B14F-4D97-AF65-F5344CB8AC3E}">
        <p14:creationId xmlns:p14="http://schemas.microsoft.com/office/powerpoint/2010/main" val="237408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24B81F-F0FA-8CD2-F79F-98E82622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7209" y="949230"/>
            <a:ext cx="8915399" cy="226278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</a:pPr>
            <a:b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B0035D-1F61-8C53-42E2-52ACAC5B8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427" y="1228836"/>
            <a:ext cx="9641936" cy="4802848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chemeClr val="tx1"/>
                </a:solidFill>
              </a:rPr>
              <a:t>6. Ako žici povećamo površinu poprečnog presjeka 2 puta, kako će to utjecati na otpor žice?</a:t>
            </a:r>
          </a:p>
          <a:p>
            <a:pPr marL="457200" indent="-457200">
              <a:buFont typeface="+mj-lt"/>
              <a:buAutoNum type="arabicPeriod" startAt="3"/>
            </a:pPr>
            <a:endParaRPr lang="hr-HR" sz="2400" dirty="0">
              <a:solidFill>
                <a:schemeClr val="tx1"/>
              </a:solidFill>
            </a:endParaRP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A) Otpor žice će ostat isti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</a:t>
            </a:r>
            <a:r>
              <a:rPr lang="hr-HR" sz="2400" b="1" dirty="0">
                <a:solidFill>
                  <a:schemeClr val="tx1"/>
                </a:solidFill>
              </a:rPr>
              <a:t>B)  Otpor žice će se smanjiti 2 puta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C) Otpor žice će se povećati 2 puta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D) Nemoguće je odrediti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A4533BA7-4EA7-7FAD-9FC8-3C698EC4F6C8}"/>
                  </a:ext>
                </a:extLst>
              </p14:cNvPr>
              <p14:cNvContentPartPr/>
              <p14:nvPr/>
            </p14:nvContentPartPr>
            <p14:xfrm>
              <a:off x="2842474" y="2877287"/>
              <a:ext cx="499320" cy="51300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A4533BA7-4EA7-7FAD-9FC8-3C698EC4F6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4461" y="2859287"/>
                <a:ext cx="534986" cy="5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553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24B81F-F0FA-8CD2-F79F-98E82622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7209" y="949230"/>
            <a:ext cx="8915399" cy="226278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</a:pPr>
            <a:b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B0035D-1F61-8C53-42E2-52ACAC5B8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017" y="1228836"/>
            <a:ext cx="10251346" cy="4802848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chemeClr val="tx1"/>
                </a:solidFill>
              </a:rPr>
              <a:t>7. Žici spojenoj u strujni krug povećamo duljinu 4 puta u strujnom krugu, kako će to utjecati na iznos otpora i struje u strujnom krugu?</a:t>
            </a:r>
          </a:p>
          <a:p>
            <a:pPr marL="457200" indent="-457200">
              <a:buFont typeface="+mj-lt"/>
              <a:buAutoNum type="arabicPeriod" startAt="4"/>
            </a:pPr>
            <a:endParaRPr lang="hr-HR" sz="2400" dirty="0">
              <a:solidFill>
                <a:schemeClr val="tx1"/>
              </a:solidFill>
            </a:endParaRP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A) Otpor će se smanjit 4 puta. Struja će se smanjiti 4 puta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B) Otpor će se smanjit 4 puta. Struja će se povećat 4 puta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C) Otpor će se povećat 4 puta. Struja će se povećat 4 puta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D) Otpor će se povećat 4 puta. Struja će se smanjiti 4 puta</a:t>
            </a:r>
          </a:p>
          <a:p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5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24B81F-F0FA-8CD2-F79F-98E82622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7209" y="949230"/>
            <a:ext cx="8915399" cy="226278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</a:pPr>
            <a:b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B0035D-1F61-8C53-42E2-52ACAC5B8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017" y="1228836"/>
            <a:ext cx="10251346" cy="4802848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chemeClr val="tx1"/>
                </a:solidFill>
              </a:rPr>
              <a:t>7. Žici spojenoj u strujni krug povećamo duljinu 4 puta u strujnom krugu, kako će to utjecati na iznos otpora i struje u strujnom krugu?</a:t>
            </a:r>
          </a:p>
          <a:p>
            <a:pPr marL="457200" indent="-457200">
              <a:buFont typeface="+mj-lt"/>
              <a:buAutoNum type="arabicPeriod" startAt="4"/>
            </a:pPr>
            <a:endParaRPr lang="hr-HR" sz="2400" dirty="0">
              <a:solidFill>
                <a:schemeClr val="tx1"/>
              </a:solidFill>
            </a:endParaRP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A) Otpor će se smanjit 4 puta. Struja će se smanjiti 4 puta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B) Otpor će se smanjit 4 puta. Struja će se povećat 4 puta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C) Otpor će se povećat 4 puta. Struja će se povećat 4 puta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</a:rPr>
              <a:t>	</a:t>
            </a:r>
            <a:r>
              <a:rPr lang="hr-HR" sz="2400" b="1" dirty="0">
                <a:solidFill>
                  <a:schemeClr val="tx1"/>
                </a:solidFill>
              </a:rPr>
              <a:t>D) Otpor će se povećat 4 puta. Struja će se smanjiti 4 puta</a:t>
            </a:r>
          </a:p>
          <a:p>
            <a:endParaRPr lang="hr-HR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73BDE7B-F7BA-CDE6-3A6D-B2AD22189F9C}"/>
                  </a:ext>
                </a:extLst>
              </p14:cNvPr>
              <p14:cNvContentPartPr/>
              <p14:nvPr/>
            </p14:nvContentPartPr>
            <p14:xfrm>
              <a:off x="2129797" y="3802127"/>
              <a:ext cx="631800" cy="5464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73BDE7B-F7BA-CDE6-3A6D-B2AD22189F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1797" y="3784127"/>
                <a:ext cx="667440" cy="5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43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842-67FA-475C-AB19-708C01819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6978"/>
            <a:ext cx="10515600" cy="588218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8. Što se događa s otporom u krugu kada bakrenu žicu zamijenimo aluminijskom žicom iste duljine i poprečnog presjeka?</a:t>
            </a:r>
          </a:p>
          <a:p>
            <a:pPr marL="0" indent="0">
              <a:buNone/>
            </a:pP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Neće se promijeniti jer ne mijenjamo izvor</a:t>
            </a:r>
          </a:p>
          <a:p>
            <a:pPr marL="514350" indent="-514350">
              <a:buAutoNum type="alphaLcParenR"/>
            </a:pPr>
            <a:r>
              <a:rPr lang="hr-HR" dirty="0"/>
              <a:t>Neće se promijeniti jer su duljina i poprečni presjek ostali isti</a:t>
            </a:r>
          </a:p>
          <a:p>
            <a:pPr marL="514350" indent="-514350">
              <a:buAutoNum type="alphaLcParenR"/>
            </a:pPr>
            <a:r>
              <a:rPr lang="hr-HR" dirty="0"/>
              <a:t>Povećat će se</a:t>
            </a:r>
          </a:p>
          <a:p>
            <a:pPr marL="514350" indent="-514350">
              <a:buAutoNum type="alphaLcParenR"/>
            </a:pPr>
            <a:r>
              <a:rPr lang="hr-HR" dirty="0"/>
              <a:t>Smanjit će 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89A95-CB86-48EF-95BF-56066FD37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49" y="3087096"/>
            <a:ext cx="3915130" cy="33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842-67FA-475C-AB19-708C01819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6978"/>
            <a:ext cx="10515600" cy="588218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3. Što se događa s otporom u krugu kada bakrenu žicu zamijenimo aluminijskom žicom iste duljine i poprečnog presjeka?</a:t>
            </a:r>
          </a:p>
          <a:p>
            <a:pPr marL="0" indent="0">
              <a:buNone/>
            </a:pP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Neće se promijeniti jer ne mijenjamo izvor</a:t>
            </a:r>
          </a:p>
          <a:p>
            <a:pPr marL="514350" indent="-514350">
              <a:buAutoNum type="alphaLcParenR"/>
            </a:pPr>
            <a:r>
              <a:rPr lang="hr-HR" dirty="0"/>
              <a:t>Neće se promijeniti jer su duljina i poprečni presjek ostali isti</a:t>
            </a:r>
          </a:p>
          <a:p>
            <a:pPr marL="514350" indent="-514350">
              <a:buAutoNum type="alphaLcParenR"/>
            </a:pPr>
            <a:r>
              <a:rPr lang="hr-HR" dirty="0"/>
              <a:t>Povećat će se</a:t>
            </a:r>
          </a:p>
          <a:p>
            <a:pPr marL="514350" indent="-514350">
              <a:buAutoNum type="alphaLcParenR"/>
            </a:pPr>
            <a:r>
              <a:rPr lang="hr-HR" dirty="0"/>
              <a:t>Smanjit će 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89A95-CB86-48EF-95BF-56066FD37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49" y="3087096"/>
            <a:ext cx="3915130" cy="33743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EBDC664-466A-4C7F-BBEC-E4E0865CD2B0}"/>
              </a:ext>
            </a:extLst>
          </p:cNvPr>
          <p:cNvSpPr/>
          <p:nvPr/>
        </p:nvSpPr>
        <p:spPr>
          <a:xfrm>
            <a:off x="838200" y="3217459"/>
            <a:ext cx="403746" cy="4230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C1CD3-34D3-4834-81CE-F254B224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/>
              <a:t>9. </a:t>
            </a: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 su žaruljice na slici jednake. Što će se dogoditi s ukupnim otporom u krugu ako prvoj žaruljici dodamo još jednu takvu žaruljicu u seriju?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DED38F9A-2B40-42FF-B13F-919D3EE3725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306" t="12186" r="28307" b="21864"/>
          <a:stretch/>
        </p:blipFill>
        <p:spPr>
          <a:xfrm>
            <a:off x="838200" y="1790114"/>
            <a:ext cx="6848597" cy="435133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6682412-78C1-418F-9841-2F17D5FA5581}"/>
              </a:ext>
            </a:extLst>
          </p:cNvPr>
          <p:cNvSpPr txBox="1"/>
          <p:nvPr/>
        </p:nvSpPr>
        <p:spPr>
          <a:xfrm>
            <a:off x="7883371" y="1790114"/>
            <a:ext cx="3187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Ukupni otpor:</a:t>
            </a:r>
          </a:p>
          <a:p>
            <a:pPr marL="742950" indent="-742950">
              <a:buAutoNum type="alphaLcParenBoth"/>
            </a:pPr>
            <a:r>
              <a:rPr lang="hr-HR" sz="3600" dirty="0"/>
              <a:t>ostaje isti.</a:t>
            </a:r>
          </a:p>
          <a:p>
            <a:pPr marL="742950" indent="-742950">
              <a:buAutoNum type="alphaLcParenBoth"/>
            </a:pPr>
            <a:r>
              <a:rPr lang="hr-HR" sz="3600" dirty="0"/>
              <a:t>se poveća.</a:t>
            </a:r>
          </a:p>
          <a:p>
            <a:pPr marL="342900" indent="-342900">
              <a:buAutoNum type="alphaLcParenBoth"/>
            </a:pPr>
            <a:r>
              <a:rPr lang="hr-HR" sz="3600" dirty="0"/>
              <a:t> se smanji.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C6C63A6-3407-40AD-BC6F-F87E107E4653}"/>
              </a:ext>
            </a:extLst>
          </p:cNvPr>
          <p:cNvSpPr txBox="1"/>
          <p:nvPr/>
        </p:nvSpPr>
        <p:spPr>
          <a:xfrm>
            <a:off x="621437" y="6329779"/>
            <a:ext cx="1139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https://phet.colorado.edu/sims/html/circuit-construction-kit-dc-virtual-lab/latest/circuit-construction-kit-dc-virtual-lab_hr.html</a:t>
            </a:r>
          </a:p>
        </p:txBody>
      </p:sp>
    </p:spTree>
    <p:extLst>
      <p:ext uri="{BB962C8B-B14F-4D97-AF65-F5344CB8AC3E}">
        <p14:creationId xmlns:p14="http://schemas.microsoft.com/office/powerpoint/2010/main" val="211443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C1CD3-34D3-4834-81CE-F254B224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/>
              <a:t>9. </a:t>
            </a: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 su žaruljice na slici jednake. Što će se dogoditi s ukupnim otporom u krugu ako prvoj žaruljici dodamo još jednu takvu žaruljicu u seriju?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DED38F9A-2B40-42FF-B13F-919D3EE3725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306" t="12186" r="28307" b="21864"/>
          <a:stretch/>
        </p:blipFill>
        <p:spPr>
          <a:xfrm>
            <a:off x="838200" y="1790114"/>
            <a:ext cx="6848597" cy="435133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6682412-78C1-418F-9841-2F17D5FA5581}"/>
              </a:ext>
            </a:extLst>
          </p:cNvPr>
          <p:cNvSpPr txBox="1"/>
          <p:nvPr/>
        </p:nvSpPr>
        <p:spPr>
          <a:xfrm>
            <a:off x="7883371" y="1790114"/>
            <a:ext cx="3187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Ukupni otpor:</a:t>
            </a:r>
          </a:p>
          <a:p>
            <a:r>
              <a:rPr lang="hr-HR" sz="2800" dirty="0"/>
              <a:t>(a) ostaje isti.</a:t>
            </a:r>
          </a:p>
          <a:p>
            <a:r>
              <a:rPr lang="hr-HR" sz="2800" dirty="0">
                <a:solidFill>
                  <a:srgbClr val="FF0000"/>
                </a:solidFill>
              </a:rPr>
              <a:t>(b) se poveća.</a:t>
            </a:r>
          </a:p>
          <a:p>
            <a:r>
              <a:rPr lang="hr-HR" sz="2800" dirty="0"/>
              <a:t>(c) se smanji.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C6C63A6-3407-40AD-BC6F-F87E107E4653}"/>
              </a:ext>
            </a:extLst>
          </p:cNvPr>
          <p:cNvSpPr txBox="1"/>
          <p:nvPr/>
        </p:nvSpPr>
        <p:spPr>
          <a:xfrm>
            <a:off x="621437" y="6329779"/>
            <a:ext cx="1139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https://phet.colorado.edu/sims/html/circuit-construction-kit-dc-virtual-lab/latest/circuit-construction-kit-dc-virtual-lab_hr.html</a:t>
            </a:r>
          </a:p>
        </p:txBody>
      </p:sp>
    </p:spTree>
    <p:extLst>
      <p:ext uri="{BB962C8B-B14F-4D97-AF65-F5344CB8AC3E}">
        <p14:creationId xmlns:p14="http://schemas.microsoft.com/office/powerpoint/2010/main" val="347074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/>
              <a:t>1. Ako u strujnom krugu povećamo napon 3 puta, struja kroz otpornik će: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se smanjiti 3 puta.</a:t>
            </a:r>
          </a:p>
          <a:p>
            <a:pPr marL="0" indent="0">
              <a:buNone/>
            </a:pPr>
            <a:r>
              <a:rPr lang="hr-HR" dirty="0"/>
              <a:t>b) ostati ista.</a:t>
            </a:r>
          </a:p>
          <a:p>
            <a:pPr marL="0" indent="0">
              <a:buNone/>
            </a:pPr>
            <a:r>
              <a:rPr lang="hr-HR" dirty="0"/>
              <a:t>c) se povećati 3 puta.</a:t>
            </a:r>
          </a:p>
        </p:txBody>
      </p:sp>
    </p:spTree>
    <p:extLst>
      <p:ext uri="{BB962C8B-B14F-4D97-AF65-F5344CB8AC3E}">
        <p14:creationId xmlns:p14="http://schemas.microsoft.com/office/powerpoint/2010/main" val="2650093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C1CD3-34D3-4834-81CE-F254B224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/>
              <a:t>10. </a:t>
            </a: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 su žaruljice na slici jednake. Što će se dogoditi sa strujom u krugu ako prvoj žaruljici dodamo još jednu takvu žaruljicu u seriju?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DED38F9A-2B40-42FF-B13F-919D3EE3725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306" t="12186" r="28307" b="21864"/>
          <a:stretch/>
        </p:blipFill>
        <p:spPr>
          <a:xfrm>
            <a:off x="838200" y="1790114"/>
            <a:ext cx="6848597" cy="435133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6682412-78C1-418F-9841-2F17D5FA5581}"/>
              </a:ext>
            </a:extLst>
          </p:cNvPr>
          <p:cNvSpPr txBox="1"/>
          <p:nvPr/>
        </p:nvSpPr>
        <p:spPr>
          <a:xfrm>
            <a:off x="7883371" y="1790114"/>
            <a:ext cx="3187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Struja se:</a:t>
            </a:r>
          </a:p>
          <a:p>
            <a:pPr marL="742950" indent="-742950">
              <a:buAutoNum type="alphaLcParenBoth"/>
            </a:pPr>
            <a:r>
              <a:rPr lang="hr-HR" sz="3600" dirty="0"/>
              <a:t>ne mijenja.</a:t>
            </a:r>
          </a:p>
          <a:p>
            <a:pPr marL="742950" indent="-742950">
              <a:buAutoNum type="alphaLcParenBoth"/>
            </a:pPr>
            <a:r>
              <a:rPr lang="hr-HR" sz="3600" dirty="0"/>
              <a:t>poveća.</a:t>
            </a:r>
          </a:p>
          <a:p>
            <a:pPr marL="342900" indent="-342900">
              <a:buAutoNum type="alphaLcParenBoth"/>
            </a:pPr>
            <a:r>
              <a:rPr lang="hr-HR" sz="3600" dirty="0"/>
              <a:t>   smanji.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C6C63A6-3407-40AD-BC6F-F87E107E4653}"/>
              </a:ext>
            </a:extLst>
          </p:cNvPr>
          <p:cNvSpPr txBox="1"/>
          <p:nvPr/>
        </p:nvSpPr>
        <p:spPr>
          <a:xfrm>
            <a:off x="621437" y="6329779"/>
            <a:ext cx="1139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https://phet.colorado.edu/sims/html/circuit-construction-kit-dc-virtual-lab/latest/circuit-construction-kit-dc-virtual-lab_hr.html</a:t>
            </a:r>
          </a:p>
        </p:txBody>
      </p:sp>
    </p:spTree>
    <p:extLst>
      <p:ext uri="{BB962C8B-B14F-4D97-AF65-F5344CB8AC3E}">
        <p14:creationId xmlns:p14="http://schemas.microsoft.com/office/powerpoint/2010/main" val="1192847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C1CD3-34D3-4834-81CE-F254B224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/>
              <a:t>10. </a:t>
            </a: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 su žaruljice na slici jednake. Što će se dogoditi sa strujom u krugu ako prvoj žaruljici dodamo još jednu takvu žaruljicu u seriju?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DED38F9A-2B40-42FF-B13F-919D3EE3725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306" t="12186" r="28307" b="21864"/>
          <a:stretch/>
        </p:blipFill>
        <p:spPr>
          <a:xfrm>
            <a:off x="838200" y="1790114"/>
            <a:ext cx="6848597" cy="435133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6682412-78C1-418F-9841-2F17D5FA5581}"/>
              </a:ext>
            </a:extLst>
          </p:cNvPr>
          <p:cNvSpPr txBox="1"/>
          <p:nvPr/>
        </p:nvSpPr>
        <p:spPr>
          <a:xfrm>
            <a:off x="7883371" y="1790114"/>
            <a:ext cx="3187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Struja se:</a:t>
            </a:r>
          </a:p>
          <a:p>
            <a:pPr marL="742950" indent="-742950">
              <a:buAutoNum type="alphaLcParenBoth"/>
            </a:pPr>
            <a:r>
              <a:rPr lang="hr-HR" sz="3600" dirty="0"/>
              <a:t>ne mijenja.</a:t>
            </a:r>
          </a:p>
          <a:p>
            <a:pPr marL="742950" indent="-742950">
              <a:buAutoNum type="alphaLcParenBoth"/>
            </a:pPr>
            <a:r>
              <a:rPr lang="hr-HR" sz="3600" dirty="0"/>
              <a:t>poveća.</a:t>
            </a:r>
          </a:p>
          <a:p>
            <a:pPr marL="342900" indent="-342900">
              <a:buAutoNum type="alphaLcParenBoth"/>
            </a:pPr>
            <a:r>
              <a:rPr lang="hr-HR" sz="3600" dirty="0">
                <a:solidFill>
                  <a:srgbClr val="FF0000"/>
                </a:solidFill>
              </a:rPr>
              <a:t>   smanji.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C6C63A6-3407-40AD-BC6F-F87E107E4653}"/>
              </a:ext>
            </a:extLst>
          </p:cNvPr>
          <p:cNvSpPr txBox="1"/>
          <p:nvPr/>
        </p:nvSpPr>
        <p:spPr>
          <a:xfrm>
            <a:off x="621437" y="6329779"/>
            <a:ext cx="1139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https://phet.colorado.edu/sims/html/circuit-construction-kit-dc-virtual-lab/latest/circuit-construction-kit-dc-virtual-lab_hr.html</a:t>
            </a:r>
          </a:p>
        </p:txBody>
      </p:sp>
    </p:spTree>
    <p:extLst>
      <p:ext uri="{BB962C8B-B14F-4D97-AF65-F5344CB8AC3E}">
        <p14:creationId xmlns:p14="http://schemas.microsoft.com/office/powerpoint/2010/main" val="3962978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CA8BD1-3F32-46C0-8572-0CAF74AA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Sve su žaruljice na slici jednake. Što će se dogoditi s ukupnim otporom u strujnom krugu kada prvoj žaruljici dodamo drugu u paralelu? </a:t>
            </a:r>
            <a:endParaRPr lang="hr-HR" sz="3200" b="1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CAD998D-81EA-46CB-B56A-F6CE51377E0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144" t="8173" r="27258" b="21863"/>
          <a:stretch/>
        </p:blipFill>
        <p:spPr>
          <a:xfrm>
            <a:off x="994299" y="1912437"/>
            <a:ext cx="5884106" cy="372672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53AEDE8-9E84-4D4F-BC06-69F5E239226E}"/>
              </a:ext>
            </a:extLst>
          </p:cNvPr>
          <p:cNvSpPr txBox="1"/>
          <p:nvPr/>
        </p:nvSpPr>
        <p:spPr>
          <a:xfrm>
            <a:off x="400975" y="6045694"/>
            <a:ext cx="1139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https://phet.colorado.edu/sims/html/circuit-construction-kit-dc-virtual-lab/latest/circuit-construction-kit-dc-virtual-lab_hr.html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B060E53-6890-4145-BA95-C31D3474F248}"/>
              </a:ext>
            </a:extLst>
          </p:cNvPr>
          <p:cNvSpPr txBox="1"/>
          <p:nvPr/>
        </p:nvSpPr>
        <p:spPr>
          <a:xfrm>
            <a:off x="7883371" y="1790114"/>
            <a:ext cx="3187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Ukupni otpor:</a:t>
            </a:r>
          </a:p>
          <a:p>
            <a:pPr marL="742950" indent="-742950">
              <a:buAutoNum type="alphaLcParenBoth"/>
            </a:pPr>
            <a:r>
              <a:rPr lang="hr-HR" sz="3600" dirty="0"/>
              <a:t>ostaje isti.</a:t>
            </a:r>
          </a:p>
          <a:p>
            <a:pPr marL="742950" indent="-742950">
              <a:buAutoNum type="alphaLcParenBoth"/>
            </a:pPr>
            <a:r>
              <a:rPr lang="hr-HR" sz="3600" dirty="0"/>
              <a:t>se poveća.</a:t>
            </a:r>
          </a:p>
          <a:p>
            <a:pPr marL="342900" indent="-342900">
              <a:buAutoNum type="alphaLcParenBoth"/>
            </a:pPr>
            <a:r>
              <a:rPr lang="hr-HR" sz="3600" dirty="0"/>
              <a:t> se smanji.</a:t>
            </a:r>
          </a:p>
        </p:txBody>
      </p:sp>
    </p:spTree>
    <p:extLst>
      <p:ext uri="{BB962C8B-B14F-4D97-AF65-F5344CB8AC3E}">
        <p14:creationId xmlns:p14="http://schemas.microsoft.com/office/powerpoint/2010/main" val="51805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CA8BD1-3F32-46C0-8572-0CAF74AA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Sve su žaruljice na slici jednake. Što će se dogoditi s ukupnim otporom u strujnom krugu kada prvoj žaruljici dodamo drugu u paralelu? </a:t>
            </a:r>
            <a:endParaRPr lang="hr-HR" sz="3200" b="1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CAD998D-81EA-46CB-B56A-F6CE51377E0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144" t="8173" r="27258" b="21863"/>
          <a:stretch/>
        </p:blipFill>
        <p:spPr>
          <a:xfrm>
            <a:off x="994299" y="1912437"/>
            <a:ext cx="5884106" cy="372672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53AEDE8-9E84-4D4F-BC06-69F5E239226E}"/>
              </a:ext>
            </a:extLst>
          </p:cNvPr>
          <p:cNvSpPr txBox="1"/>
          <p:nvPr/>
        </p:nvSpPr>
        <p:spPr>
          <a:xfrm>
            <a:off x="400975" y="6045694"/>
            <a:ext cx="1139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https://phet.colorado.edu/sims/html/circuit-construction-kit-dc-virtual-lab/latest/circuit-construction-kit-dc-virtual-lab_hr.html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B060E53-6890-4145-BA95-C31D3474F248}"/>
              </a:ext>
            </a:extLst>
          </p:cNvPr>
          <p:cNvSpPr txBox="1"/>
          <p:nvPr/>
        </p:nvSpPr>
        <p:spPr>
          <a:xfrm>
            <a:off x="7883371" y="1790114"/>
            <a:ext cx="3187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Ukupni otpor:</a:t>
            </a:r>
          </a:p>
          <a:p>
            <a:pPr marL="742950" indent="-742950">
              <a:buAutoNum type="alphaLcParenBoth"/>
            </a:pPr>
            <a:r>
              <a:rPr lang="hr-HR" sz="3600" dirty="0"/>
              <a:t>ostaje isti.</a:t>
            </a:r>
          </a:p>
          <a:p>
            <a:pPr marL="742950" indent="-742950">
              <a:buAutoNum type="alphaLcParenBoth"/>
            </a:pPr>
            <a:r>
              <a:rPr lang="hr-HR" sz="3600" dirty="0"/>
              <a:t>se poveća.</a:t>
            </a:r>
          </a:p>
          <a:p>
            <a:pPr marL="342900" indent="-342900">
              <a:buAutoNum type="alphaLcParenBoth"/>
            </a:pPr>
            <a:r>
              <a:rPr lang="hr-HR" sz="3600" dirty="0">
                <a:solidFill>
                  <a:srgbClr val="FF0000"/>
                </a:solidFill>
              </a:rPr>
              <a:t> se smanji.</a:t>
            </a:r>
          </a:p>
        </p:txBody>
      </p:sp>
    </p:spTree>
    <p:extLst>
      <p:ext uri="{BB962C8B-B14F-4D97-AF65-F5344CB8AC3E}">
        <p14:creationId xmlns:p14="http://schemas.microsoft.com/office/powerpoint/2010/main" val="3244080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CA8BD1-3F32-46C0-8572-0CAF74AA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Sve su žaruljice na slici jednake. Što će se dogoditi sa strujom u glavnom vodu kada prvoj žaruljici dodamo drugu u paralelu? </a:t>
            </a:r>
            <a:endParaRPr lang="hr-HR" sz="3200" b="1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CAD998D-81EA-46CB-B56A-F6CE51377E0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144" t="8173" r="27258" b="21863"/>
          <a:stretch/>
        </p:blipFill>
        <p:spPr>
          <a:xfrm>
            <a:off x="994299" y="1912437"/>
            <a:ext cx="5884106" cy="372672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53AEDE8-9E84-4D4F-BC06-69F5E239226E}"/>
              </a:ext>
            </a:extLst>
          </p:cNvPr>
          <p:cNvSpPr txBox="1"/>
          <p:nvPr/>
        </p:nvSpPr>
        <p:spPr>
          <a:xfrm>
            <a:off x="400975" y="6045694"/>
            <a:ext cx="1139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https://phet.colorado.edu/sims/html/circuit-construction-kit-dc-virtual-lab/latest/circuit-construction-kit-dc-virtual-lab_hr.html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DC5F542-B2AB-48B4-A9BA-A54FF16FA03B}"/>
              </a:ext>
            </a:extLst>
          </p:cNvPr>
          <p:cNvSpPr txBox="1"/>
          <p:nvPr/>
        </p:nvSpPr>
        <p:spPr>
          <a:xfrm>
            <a:off x="7883371" y="1790114"/>
            <a:ext cx="3187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Struja se:</a:t>
            </a:r>
          </a:p>
          <a:p>
            <a:pPr marL="742950" indent="-742950">
              <a:buAutoNum type="alphaLcParenBoth"/>
            </a:pPr>
            <a:r>
              <a:rPr lang="hr-HR" sz="3600" dirty="0"/>
              <a:t>ne mijenja.</a:t>
            </a:r>
          </a:p>
          <a:p>
            <a:pPr marL="742950" indent="-742950">
              <a:buAutoNum type="alphaLcParenBoth"/>
            </a:pPr>
            <a:r>
              <a:rPr lang="hr-HR" sz="3600" dirty="0"/>
              <a:t>poveća.</a:t>
            </a:r>
          </a:p>
          <a:p>
            <a:pPr marL="342900" indent="-342900">
              <a:buAutoNum type="alphaLcParenBoth"/>
            </a:pPr>
            <a:r>
              <a:rPr lang="hr-HR" sz="3600" dirty="0"/>
              <a:t>   smanji.</a:t>
            </a:r>
          </a:p>
        </p:txBody>
      </p:sp>
    </p:spTree>
    <p:extLst>
      <p:ext uri="{BB962C8B-B14F-4D97-AF65-F5344CB8AC3E}">
        <p14:creationId xmlns:p14="http://schemas.microsoft.com/office/powerpoint/2010/main" val="398072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CA8BD1-3F32-46C0-8572-0CAF74AA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Sve su žaruljice na slici jednake. Što će se dogoditi sa strujom u glavnom vodu kada prvoj žaruljici dodamo drugu u paralelu? </a:t>
            </a:r>
            <a:endParaRPr lang="hr-HR" sz="3200" b="1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CAD998D-81EA-46CB-B56A-F6CE51377E0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144" t="8173" r="27258" b="21863"/>
          <a:stretch/>
        </p:blipFill>
        <p:spPr>
          <a:xfrm>
            <a:off x="994299" y="1912437"/>
            <a:ext cx="5884106" cy="372672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53AEDE8-9E84-4D4F-BC06-69F5E239226E}"/>
              </a:ext>
            </a:extLst>
          </p:cNvPr>
          <p:cNvSpPr txBox="1"/>
          <p:nvPr/>
        </p:nvSpPr>
        <p:spPr>
          <a:xfrm>
            <a:off x="400975" y="6045694"/>
            <a:ext cx="1139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https://phet.colorado.edu/sims/html/circuit-construction-kit-dc-virtual-lab/latest/circuit-construction-kit-dc-virtual-lab_hr.html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DC5F542-B2AB-48B4-A9BA-A54FF16FA03B}"/>
              </a:ext>
            </a:extLst>
          </p:cNvPr>
          <p:cNvSpPr txBox="1"/>
          <p:nvPr/>
        </p:nvSpPr>
        <p:spPr>
          <a:xfrm>
            <a:off x="7883371" y="1790114"/>
            <a:ext cx="3187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Struja se:</a:t>
            </a:r>
          </a:p>
          <a:p>
            <a:pPr marL="742950" indent="-742950">
              <a:buAutoNum type="alphaLcParenBoth"/>
            </a:pPr>
            <a:r>
              <a:rPr lang="hr-HR" sz="3600" dirty="0"/>
              <a:t>ne mijenja.</a:t>
            </a:r>
          </a:p>
          <a:p>
            <a:pPr marL="742950" indent="-742950">
              <a:buAutoNum type="alphaLcParenBoth"/>
            </a:pPr>
            <a:r>
              <a:rPr lang="hr-HR" sz="3600" dirty="0">
                <a:solidFill>
                  <a:srgbClr val="FF0000"/>
                </a:solidFill>
              </a:rPr>
              <a:t>poveća.</a:t>
            </a:r>
          </a:p>
          <a:p>
            <a:pPr marL="342900" indent="-342900">
              <a:buAutoNum type="alphaLcParenBoth"/>
            </a:pPr>
            <a:r>
              <a:rPr lang="hr-HR" sz="3600" dirty="0"/>
              <a:t>   smanji.</a:t>
            </a:r>
          </a:p>
        </p:txBody>
      </p:sp>
    </p:spTree>
    <p:extLst>
      <p:ext uri="{BB962C8B-B14F-4D97-AF65-F5344CB8AC3E}">
        <p14:creationId xmlns:p14="http://schemas.microsoft.com/office/powerpoint/2010/main" val="35809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/>
              <a:t>1. Ako u strujnom krugu povećamo napon 3 puta, struja kroz otpornik će: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se smanjiti 3 puta.</a:t>
            </a:r>
          </a:p>
          <a:p>
            <a:pPr marL="0" indent="0">
              <a:buNone/>
            </a:pPr>
            <a:r>
              <a:rPr lang="hr-HR" dirty="0"/>
              <a:t>b) ostati ista.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c) se povećati 3 puta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5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U strujnom krugu povećamo napon 2 puta, otpor trošila će: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a) se smanjiti 2 puta.</a:t>
            </a:r>
          </a:p>
          <a:p>
            <a:pPr marL="0" indent="0">
              <a:buNone/>
            </a:pPr>
            <a:r>
              <a:rPr lang="hr-HR" dirty="0"/>
              <a:t> b) ostati isti.</a:t>
            </a:r>
          </a:p>
          <a:p>
            <a:pPr marL="0" indent="0">
              <a:buNone/>
            </a:pPr>
            <a:r>
              <a:rPr lang="hr-HR" dirty="0"/>
              <a:t> c) se povećati 2 puta.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971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U strujnom krugu povećamo napon 2 puta, otpor trošila će: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a) se smanjiti 2 puta.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b) ostati isti.</a:t>
            </a:r>
          </a:p>
          <a:p>
            <a:pPr marL="0" indent="0">
              <a:buNone/>
            </a:pPr>
            <a:r>
              <a:rPr lang="hr-HR" dirty="0"/>
              <a:t> c) se povećati 2 puta.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30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3. Na slici je prikazan grafički prikaz ovisnosti struje o naponu za 3 različita otpornika. Kako se odnose njihovi otpori?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17" y="221751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514350" indent="-514350">
              <a:buAutoNum type="alphaLcParenR"/>
            </a:pPr>
            <a:r>
              <a:rPr lang="hr-HR" dirty="0"/>
              <a:t>B &lt; C &lt; A</a:t>
            </a:r>
          </a:p>
          <a:p>
            <a:pPr marL="0" indent="0">
              <a:buNone/>
            </a:pPr>
            <a:r>
              <a:rPr lang="hr-HR" dirty="0"/>
              <a:t>b)   C &lt; A &lt; B</a:t>
            </a:r>
          </a:p>
          <a:p>
            <a:pPr marL="0" indent="0">
              <a:buNone/>
            </a:pPr>
            <a:r>
              <a:rPr lang="hr-HR" dirty="0"/>
              <a:t>c)   A &lt; B &lt; C</a:t>
            </a:r>
          </a:p>
          <a:p>
            <a:pPr marL="0" indent="0">
              <a:buNone/>
            </a:pPr>
            <a:r>
              <a:rPr lang="hr-HR" dirty="0"/>
              <a:t>d</a:t>
            </a:r>
            <a:r>
              <a:rPr lang="hr-HR"/>
              <a:t>)   C </a:t>
            </a:r>
            <a:r>
              <a:rPr lang="hr-HR" dirty="0"/>
              <a:t>&lt; B &lt; A</a:t>
            </a:r>
          </a:p>
          <a:p>
            <a:endParaRPr lang="hr-HR" dirty="0"/>
          </a:p>
        </p:txBody>
      </p:sp>
      <p:pic>
        <p:nvPicPr>
          <p:cNvPr id="4" name="Picture 3" descr="C:\Users\Milko\Desktop\zadaci fizika skola\Ohmov zakon graf konceptualn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88" y="2349319"/>
            <a:ext cx="3787685" cy="3407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7872549" y="5190309"/>
            <a:ext cx="1393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86400" y="2769326"/>
            <a:ext cx="0" cy="104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52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hr-HR" dirty="0"/>
              <a:t>3. Na slici je prikazan grafički prikaz ovisnosti struje o naponu za 3 različita otpornika. Kako se odnose njihovi otpori?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17" y="221751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514350" indent="-514350">
              <a:buAutoNum type="alphaLcParenR"/>
            </a:pPr>
            <a:r>
              <a:rPr lang="hr-HR" dirty="0"/>
              <a:t>B &lt; C &lt; A</a:t>
            </a:r>
          </a:p>
          <a:p>
            <a:pPr marL="0" indent="0">
              <a:buNone/>
            </a:pPr>
            <a:r>
              <a:rPr lang="hr-HR" dirty="0"/>
              <a:t>b)   C &lt; A &lt; B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c)   A &lt; B &lt; C</a:t>
            </a:r>
          </a:p>
          <a:p>
            <a:pPr marL="0" indent="0">
              <a:buNone/>
            </a:pPr>
            <a:r>
              <a:rPr lang="hr-HR" dirty="0"/>
              <a:t>d)   C &lt; B &lt; A</a:t>
            </a:r>
          </a:p>
          <a:p>
            <a:endParaRPr lang="hr-HR" dirty="0"/>
          </a:p>
        </p:txBody>
      </p:sp>
      <p:pic>
        <p:nvPicPr>
          <p:cNvPr id="4" name="Picture 3" descr="C:\Users\Milko\Desktop\zadaci fizika skola\Ohmov zakon graf konceptualn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88" y="2349319"/>
            <a:ext cx="3787685" cy="3407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7872549" y="5190309"/>
            <a:ext cx="1393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86400" y="2769326"/>
            <a:ext cx="0" cy="104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08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EBD0A2C5-58FA-AEFB-EB81-F2765D49148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67760" y="2997255"/>
                <a:ext cx="9566435" cy="2516546"/>
              </a:xfrm>
            </p:spPr>
            <p:txBody>
              <a:bodyPr>
                <a:normAutofit fontScale="90000"/>
              </a:bodyPr>
              <a:lstStyle/>
              <a:p>
                <a:pPr lvl="0" algn="l">
                  <a:lnSpc>
                    <a:spcPct val="107000"/>
                  </a:lnSpc>
                </a:pPr>
                <a:r>
                  <a:rPr lang="hr-HR" sz="27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hr-HR" sz="2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Tri žice jednakog poprečnog presjeka i jednake duljine napravljene su od srebra, bakra i zlata. Koja od sljedećih tvrdnji je točna? 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 srebro: 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ρ = 1.59*10</a:t>
                </a:r>
                <a:r>
                  <a:rPr lang="hr-HR" sz="2700" baseline="30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-8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hr-HR" sz="27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Ωm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, bakar: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ρ = 1.7*10</a:t>
                </a:r>
                <a:r>
                  <a:rPr lang="hr-HR" sz="2700" baseline="30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-8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hr-HR" sz="27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Ωm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, zlato: ρ = 2.2*10</a:t>
                </a:r>
                <a:r>
                  <a:rPr lang="hr-HR" sz="2700" baseline="30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-8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hr-HR" sz="27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Ωm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)</a:t>
                </a:r>
                <a:b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</a:br>
                <a:b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</a:b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srebro</m:t>
                        </m:r>
                      </m:sub>
                    </m:sSub>
                    <m:r>
                      <a:rPr lang="hr-HR" sz="27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7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bakar</m:t>
                        </m:r>
                      </m:sub>
                    </m:sSub>
                    <m:r>
                      <a:rPr lang="hr-HR" sz="27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r-HR" sz="27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zlato</m:t>
                        </m:r>
                      </m:sub>
                    </m:sSub>
                  </m:oMath>
                </a14:m>
                <a:br>
                  <a:rPr lang="hr-HR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hr-HR" sz="2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hr-HR" sz="27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srebro</m:t>
                        </m:r>
                      </m:sub>
                    </m:sSub>
                    <m:r>
                      <a:rPr lang="hr-HR" sz="27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r-H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bakar</m:t>
                        </m:r>
                      </m:sub>
                    </m:sSub>
                    <m:r>
                      <a:rPr lang="hr-HR" sz="27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hr-HR" sz="27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zlato</m:t>
                        </m:r>
                      </m:sub>
                    </m:sSub>
                  </m:oMath>
                </a14:m>
                <a:br>
                  <a:rPr lang="hr-HR" sz="2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hr-HR" sz="2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hr-HR" sz="27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srebro</m:t>
                        </m:r>
                      </m:sub>
                    </m:sSub>
                    <m:r>
                      <a:rPr lang="hr-HR" sz="27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r-H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bakar</m:t>
                        </m:r>
                      </m:sub>
                    </m:sSub>
                    <m:r>
                      <a:rPr lang="hr-HR" sz="27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hr-HR" sz="27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zlato</m:t>
                        </m:r>
                      </m:sub>
                    </m:sSub>
                  </m:oMath>
                </a14:m>
                <a:br>
                  <a:rPr lang="hr-HR" sz="2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hr-H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hr-H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hr-HR" dirty="0"/>
              </a:p>
            </p:txBody>
          </p:sp>
        </mc:Choice>
        <mc:Fallback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EBD0A2C5-58FA-AEFB-EB81-F2765D491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67760" y="2997255"/>
                <a:ext cx="9566435" cy="2516546"/>
              </a:xfrm>
              <a:blipFill>
                <a:blip r:embed="rId2"/>
                <a:stretch>
                  <a:fillRect l="-955" t="-6068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95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EBD0A2C5-58FA-AEFB-EB81-F2765D49148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67760" y="2997255"/>
                <a:ext cx="9566435" cy="2516546"/>
              </a:xfrm>
            </p:spPr>
            <p:txBody>
              <a:bodyPr>
                <a:normAutofit fontScale="90000"/>
              </a:bodyPr>
              <a:lstStyle/>
              <a:p>
                <a:pPr lvl="0" algn="l">
                  <a:lnSpc>
                    <a:spcPct val="107000"/>
                  </a:lnSpc>
                </a:pPr>
                <a:r>
                  <a:rPr lang="hr-HR" sz="2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4. Tri žice jednakog poprečnog presjeka i jednake duljine napravljene su od srebra, bakra i zlata. Koja od sljedećih tvrdnji je točna? 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 srebro: 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ρ = 1.59*10</a:t>
                </a:r>
                <a:r>
                  <a:rPr lang="hr-HR" sz="2700" baseline="30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-8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hr-HR" sz="27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Ωm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, bakar: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ρ = 1.7*10</a:t>
                </a:r>
                <a:r>
                  <a:rPr lang="hr-HR" sz="2700" baseline="30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-8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hr-HR" sz="27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Ωm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, zlato: ρ = 2.2*10</a:t>
                </a:r>
                <a:r>
                  <a:rPr lang="hr-HR" sz="2700" baseline="30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-8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hr-HR" sz="27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Ωm</a:t>
                </a: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)</a:t>
                </a:r>
                <a:b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</a:br>
                <a:b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</a:br>
                <a:r>
                  <a:rPr lang="hr-HR" sz="27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srebro</m:t>
                        </m:r>
                      </m:sub>
                    </m:sSub>
                    <m:r>
                      <a:rPr lang="hr-HR" sz="27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7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bakar</m:t>
                        </m:r>
                      </m:sub>
                    </m:sSub>
                    <m:r>
                      <a:rPr lang="hr-HR" sz="27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r-HR" sz="27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zlato</m:t>
                        </m:r>
                      </m:sub>
                    </m:sSub>
                  </m:oMath>
                </a14:m>
                <a:br>
                  <a:rPr lang="hr-HR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hr-HR" sz="27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hr-HR" sz="27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hr-HR" sz="27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𝐬𝐫𝐞𝐛𝐫𝐨</m:t>
                        </m:r>
                      </m:sub>
                    </m:sSub>
                    <m:r>
                      <a:rPr lang="hr-HR" sz="27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r-HR" sz="2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hr-HR" sz="27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𝐛𝐚𝐤𝐚𝐫</m:t>
                        </m:r>
                      </m:sub>
                    </m:sSub>
                    <m:r>
                      <a:rPr lang="hr-HR" sz="27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hr-HR" sz="27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hr-HR" sz="27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𝐳𝐥𝐚𝐭𝐨</m:t>
                        </m:r>
                      </m:sub>
                    </m:sSub>
                  </m:oMath>
                </a14:m>
                <a:br>
                  <a:rPr lang="hr-HR" sz="2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hr-HR" sz="2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hr-HR" sz="27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srebro</m:t>
                        </m:r>
                      </m:sub>
                    </m:sSub>
                    <m:r>
                      <a:rPr lang="hr-HR" sz="27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r-H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bakar</m:t>
                        </m:r>
                      </m:sub>
                    </m:sSub>
                    <m:r>
                      <a:rPr lang="hr-HR" sz="27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hr-HR" sz="27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7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zlato</m:t>
                        </m:r>
                      </m:sub>
                    </m:sSub>
                  </m:oMath>
                </a14:m>
                <a:br>
                  <a:rPr lang="hr-HR" sz="2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hr-H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hr-H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hr-HR" dirty="0"/>
              </a:p>
            </p:txBody>
          </p:sp>
        </mc:Choice>
        <mc:Fallback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EBD0A2C5-58FA-AEFB-EB81-F2765D491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67760" y="2997255"/>
                <a:ext cx="9566435" cy="2516546"/>
              </a:xfrm>
              <a:blipFill>
                <a:blip r:embed="rId2"/>
                <a:stretch>
                  <a:fillRect l="-955" t="-6068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90ED092B-90FD-D8D9-EDA8-CA6A2625075E}"/>
                  </a:ext>
                </a:extLst>
              </p14:cNvPr>
              <p14:cNvContentPartPr/>
              <p14:nvPr/>
            </p14:nvContentPartPr>
            <p14:xfrm>
              <a:off x="1853454" y="3536310"/>
              <a:ext cx="422640" cy="3877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90ED092B-90FD-D8D9-EDA8-CA6A262507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5454" y="3518310"/>
                <a:ext cx="458280" cy="42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a 6">
            <a:extLst>
              <a:ext uri="{FF2B5EF4-FFF2-40B4-BE49-F238E27FC236}">
                <a16:creationId xmlns:a16="http://schemas.microsoft.com/office/drawing/2014/main" id="{AC5FD1E6-4DCE-A951-62B8-E2692EDAD20D}"/>
              </a:ext>
            </a:extLst>
          </p:cNvPr>
          <p:cNvGrpSpPr/>
          <p:nvPr/>
        </p:nvGrpSpPr>
        <p:grpSpPr>
          <a:xfrm>
            <a:off x="2130160" y="3606427"/>
            <a:ext cx="116640" cy="43200"/>
            <a:chOff x="2291080" y="3615427"/>
            <a:chExt cx="116640" cy="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0A1982D5-37B6-E038-3664-713A3D0A61FA}"/>
                    </a:ext>
                  </a:extLst>
                </p14:cNvPr>
                <p14:cNvContentPartPr/>
                <p14:nvPr/>
              </p14:nvContentPartPr>
              <p14:xfrm>
                <a:off x="2407360" y="3615427"/>
                <a:ext cx="360" cy="36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0A1982D5-37B6-E038-3664-713A3D0A61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89720" y="35977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EE1226E5-9EE0-06EE-DBFE-955A72A269BF}"/>
                    </a:ext>
                  </a:extLst>
                </p14:cNvPr>
                <p14:cNvContentPartPr/>
                <p14:nvPr/>
              </p14:nvContentPartPr>
              <p14:xfrm>
                <a:off x="2291080" y="3623707"/>
                <a:ext cx="99720" cy="3492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EE1226E5-9EE0-06EE-DBFE-955A72A269B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73440" y="3605707"/>
                  <a:ext cx="135360" cy="7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3074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1406</Words>
  <Application>Microsoft Office PowerPoint</Application>
  <PresentationFormat>Široki zaslon</PresentationFormat>
  <Paragraphs>147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Tema sustava Office</vt:lpstr>
      <vt:lpstr>Ponavljanje  Električna struja, 2. dio</vt:lpstr>
      <vt:lpstr>   1. Ako u strujnom krugu povećamo napon 3 puta, struja kroz otpornik će: </vt:lpstr>
      <vt:lpstr>   1. Ako u strujnom krugu povećamo napon 3 puta, struja kroz otpornik će: </vt:lpstr>
      <vt:lpstr>2. U strujnom krugu povećamo napon 2 puta, otpor trošila će:</vt:lpstr>
      <vt:lpstr>2. U strujnom krugu povećamo napon 2 puta, otpor trošila će:</vt:lpstr>
      <vt:lpstr> 3. Na slici je prikazan grafički prikaz ovisnosti struje o naponu za 3 različita otpornika. Kako se odnose njihovi otpori?</vt:lpstr>
      <vt:lpstr>  3. Na slici je prikazan grafički prikaz ovisnosti struje o naponu za 3 različita otpornika. Kako se odnose njihovi otpori? </vt:lpstr>
      <vt:lpstr>4. Tri žice jednakog poprečnog presjeka i jednake duljine napravljene su od srebra, bakra i zlata. Koja od sljedećih tvrdnji je točna? ( srebro: ρ = 1.59*10-8 Ωm, bakar: ρ = 1.7*10-8 Ωm, zlato: ρ = 2.2*10-8 Ωm)  A) R_srebro=R_bakar= R_zlato B) R_srebro&lt;R_bakar&lt; R_zlato C) R_srebro&gt;R_bakar&gt; R_zlato   </vt:lpstr>
      <vt:lpstr>4. Tri žice jednakog poprečnog presjeka i jednake duljine napravljene su od srebra, bakra i zlata. Koja od sljedećih tvrdnji je točna? ( srebro: ρ = 1.59*10-8 Ωm, bakar: ρ = 1.7*10-8 Ωm, zlato: ρ = 2.2*10-8 Ωm)  A) R_srebro=R_bakar= R_zlato B) R_srebro&lt;R_bakar&lt; R_zlato C) R_srebro&gt;R_bakar&gt; R_zlato   </vt:lpstr>
      <vt:lpstr> </vt:lpstr>
      <vt:lpstr> </vt:lpstr>
      <vt:lpstr> </vt:lpstr>
      <vt:lpstr> </vt:lpstr>
      <vt:lpstr> </vt:lpstr>
      <vt:lpstr> </vt:lpstr>
      <vt:lpstr>PowerPoint prezentacija</vt:lpstr>
      <vt:lpstr>PowerPoint prezentacija</vt:lpstr>
      <vt:lpstr>9. Sve su žaruljice na slici jednake. Što će se dogoditi s ukupnim otporom u krugu ako prvoj žaruljici dodamo još jednu takvu žaruljicu u seriju? </vt:lpstr>
      <vt:lpstr>9. Sve su žaruljice na slici jednake. Što će se dogoditi s ukupnim otporom u krugu ako prvoj žaruljici dodamo još jednu takvu žaruljicu u seriju? </vt:lpstr>
      <vt:lpstr>10. Sve su žaruljice na slici jednake. Što će se dogoditi sa strujom u krugu ako prvoj žaruljici dodamo još jednu takvu žaruljicu u seriju? </vt:lpstr>
      <vt:lpstr>10. Sve su žaruljice na slici jednake. Što će se dogoditi sa strujom u krugu ako prvoj žaruljici dodamo još jednu takvu žaruljicu u seriju? </vt:lpstr>
      <vt:lpstr>11. Sve su žaruljice na slici jednake. Što će se dogoditi s ukupnim otporom u strujnom krugu kada prvoj žaruljici dodamo drugu u paralelu? </vt:lpstr>
      <vt:lpstr>11. Sve su žaruljice na slici jednake. Što će se dogoditi s ukupnim otporom u strujnom krugu kada prvoj žaruljici dodamo drugu u paralelu? </vt:lpstr>
      <vt:lpstr>12. Sve su žaruljice na slici jednake. Što će se dogoditi sa strujom u glavnom vodu kada prvoj žaruljici dodamo drugu u paralelu? </vt:lpstr>
      <vt:lpstr>12. Sve su žaruljice na slici jednake. Što će se dogoditi sa strujom u glavnom vodu kada prvoj žaruljici dodamo drugu u paralelu?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 Električna struja, 2. dio</dc:title>
  <dc:creator>Korisnik</dc:creator>
  <cp:lastModifiedBy>Korisnik</cp:lastModifiedBy>
  <cp:revision>4</cp:revision>
  <dcterms:created xsi:type="dcterms:W3CDTF">2025-01-20T07:03:19Z</dcterms:created>
  <dcterms:modified xsi:type="dcterms:W3CDTF">2025-01-20T07:35:06Z</dcterms:modified>
</cp:coreProperties>
</file>