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1" r:id="rId7"/>
    <p:sldId id="262" r:id="rId8"/>
    <p:sldId id="263" r:id="rId9"/>
    <p:sldId id="264" r:id="rId10"/>
    <p:sldId id="269" r:id="rId11"/>
    <p:sldId id="270" r:id="rId12"/>
    <p:sldId id="257" r:id="rId13"/>
    <p:sldId id="260" r:id="rId14"/>
    <p:sldId id="271" r:id="rId15"/>
    <p:sldId id="272" r:id="rId16"/>
    <p:sldId id="275" r:id="rId17"/>
    <p:sldId id="276" r:id="rId18"/>
    <p:sldId id="277" r:id="rId19"/>
    <p:sldId id="278" r:id="rId20"/>
    <p:sldId id="280" r:id="rId21"/>
    <p:sldId id="282" r:id="rId22"/>
    <p:sldId id="281" r:id="rId23"/>
    <p:sldId id="283" r:id="rId24"/>
    <p:sldId id="273" r:id="rId25"/>
    <p:sldId id="274" r:id="rId26"/>
    <p:sldId id="258" r:id="rId27"/>
    <p:sldId id="259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DE99D-1072-455A-AA13-AE58CDA9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1C6015-6862-45F1-ABC7-683252DC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DDA7B6-E9D8-49FD-8488-663D7D46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A4506C-0340-4050-99A3-9E9FEE9F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8C4F3-E772-406B-942E-3367FD16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1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C5E577-5E5D-4949-A4A8-A145D35A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2A58296-6AF8-4F96-A1F1-919132FE6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F2F1F8-E1CB-448D-8C97-B3A57A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22E6C5-5838-4B4C-9755-656CB852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6D51A4-AF85-41F6-80E3-2B8834C4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8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C4A3401-453E-46A6-BA3C-E37371EED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8B5ED99-BA7D-4F53-BFC8-A43108DA4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21BC6A-D70D-4B14-A56C-01438A2B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D9F469-CD19-437B-8D88-8BF62A12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4573C6-4424-418E-9879-7ABCF6D3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363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D51C6-1D06-4C9C-A41E-5BABD4EF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2520E-7F58-41A2-ABF7-7EEAC14F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9A555F-0028-49C2-8F56-98222BD0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80D60D-FEF5-4857-B5E4-FEB216D3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C7A9EB-F623-4E7E-A26B-6A62ABEB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73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509119-907F-4A59-9FA1-FE07E9C7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107036-E486-4BCA-8A7F-FCFDD8A78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4F4108-7004-43AF-A097-5AE9A929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A866CB-05A3-4426-8BDF-BC7B8DBB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794130-00AD-4B7F-8DC6-FF5B3752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42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B2B44-5B8D-459A-8623-1797D1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0B378-357A-4855-A297-BAA241ED3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2FFC8A3-741D-4A85-8933-04DB1C29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955449-2A65-4EBB-A8BF-2A62E588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9FE27B7-A764-4845-B2D5-9833A7A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A86041-A68D-4629-8FFC-710E5B90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89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13B6A7-9B00-4A2C-A557-06BD0754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D76B7B-33C8-4F9C-9A3A-C0A1C53E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4A8D2D-8714-4587-8A65-836AB7B48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261E65-47DC-46E9-912E-BE5E5FD7E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FAA8467-AEE3-474B-8033-592B04DC5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D993DAF-141B-4E42-88B5-B19DA129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5290F93-BDF5-4A7F-9FFF-BC1A6901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441044-A74D-4412-8739-CA2D190F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75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D2D56-005C-4AC6-8370-C75C4281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72B7664-D0CD-4B4F-A751-F4D6AB09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C6E59C4-8903-43CD-AF35-E70B35D3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EBC62C2-8F6F-4ADA-BDF9-828978BB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27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D4AB304-B52B-4255-AAC4-A66688CA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8C2BB3B-BAE1-4E79-8C13-E21194F3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5F302A9-0C85-4292-A927-EDBE4453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00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E2965-9287-4EEA-8B16-41955095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B426B0-F2E0-485D-9C0C-650465A8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38D368-767F-4E4F-AA0F-0FF0B74B1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F979576-23C9-4716-BBE6-C8243A34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981A8A-BCF7-4DEA-A6DA-5F1DB689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88E69E-9EA7-4455-B575-50DB5967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26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E7A7A2-A8BD-42C3-8EFB-0ABBCDA1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F8C0BD-A950-4B0A-A8A2-78ECD6130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8634B9-EF76-4915-A0FF-B7355808D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17FDEC-8300-47B5-9522-41F6BDE8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424294-AD6E-44FA-A805-8900F867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91564EB-D2A8-41A8-BEC8-3C761B9C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85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DE06EC0-3CAD-48AF-BB67-A331E8B6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334ADF-F681-4FFD-8038-FA9C4DCE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2E5D79-B6E1-4388-8234-BF71B24C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0010-1E7A-49FF-8709-7AF66BDAA7A1}" type="datetimeFigureOut">
              <a:rPr lang="hr-HR" smtClean="0"/>
              <a:t>7.11.2020.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B0A4CF-99EB-4558-9FD6-EDBF6B558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6FDCE9-C9FF-4CFB-A516-354C0A14B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432A0-3837-4288-8C75-B0E4AD04B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1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ABB85-4E20-4B61-8C23-1C235695F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17032F-DF98-4B74-AC7D-1CE153F20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Tijela i tvari</a:t>
            </a:r>
          </a:p>
        </p:txBody>
      </p:sp>
    </p:spTree>
    <p:extLst>
      <p:ext uri="{BB962C8B-B14F-4D97-AF65-F5344CB8AC3E}">
        <p14:creationId xmlns:p14="http://schemas.microsoft.com/office/powerpoint/2010/main" val="144259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73704DA-8A85-44EF-9C36-68723FB1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Obujam od 25 hL je: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zervirano mjesto sadržaja 5">
                <a:extLst>
                  <a:ext uri="{FF2B5EF4-FFF2-40B4-BE49-F238E27FC236}">
                    <a16:creationId xmlns:a16="http://schemas.microsoft.com/office/drawing/2014/main" id="{A9B523ED-CB88-4864-9994-5ACD5EBF3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Both"/>
                </a:pPr>
                <a:r>
                  <a:rPr lang="hr-HR" dirty="0"/>
                  <a:t>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2 500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6" name="Rezervirano mjesto sadržaja 5">
                <a:extLst>
                  <a:ext uri="{FF2B5EF4-FFF2-40B4-BE49-F238E27FC236}">
                    <a16:creationId xmlns:a16="http://schemas.microsoft.com/office/drawing/2014/main" id="{A9B523ED-CB88-4864-9994-5ACD5EBF3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8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73704DA-8A85-44EF-9C36-68723FB1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Obujam od 25 hL je: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zervirano mjesto sadržaja 5">
                <a:extLst>
                  <a:ext uri="{FF2B5EF4-FFF2-40B4-BE49-F238E27FC236}">
                    <a16:creationId xmlns:a16="http://schemas.microsoft.com/office/drawing/2014/main" id="{A9B523ED-CB88-4864-9994-5ACD5EBF3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Both"/>
                </a:pPr>
                <a:r>
                  <a:rPr lang="hr-HR" dirty="0">
                    <a:solidFill>
                      <a:srgbClr val="FF0000"/>
                    </a:solidFill>
                  </a:rPr>
                  <a:t>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2 500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6" name="Rezervirano mjesto sadržaja 5">
                <a:extLst>
                  <a:ext uri="{FF2B5EF4-FFF2-40B4-BE49-F238E27FC236}">
                    <a16:creationId xmlns:a16="http://schemas.microsoft.com/office/drawing/2014/main" id="{A9B523ED-CB88-4864-9994-5ACD5EBF3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12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D6883-BDD9-4031-9521-35DF7228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Koliki je volumen tijela uronjenog u menzuru s vodom?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4F8357CD-6675-4DE1-8147-C4CB960689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Both"/>
                </a:pPr>
                <a:r>
                  <a:rPr lang="hr-HR" dirty="0"/>
                  <a:t>manje od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>
                    <a:solidFill>
                      <a:schemeClr val="tx1"/>
                    </a:solidFill>
                  </a:rPr>
                  <a:t>više od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arenBoth"/>
                </a:pPr>
                <a:r>
                  <a:rPr lang="hr-HR" dirty="0">
                    <a:solidFill>
                      <a:schemeClr val="tx1"/>
                    </a:solidFill>
                  </a:rPr>
                  <a:t>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4F8357CD-6675-4DE1-8147-C4CB96068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6B4371E2-FF20-426A-AC98-8A20A50D6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86" y="2388637"/>
            <a:ext cx="4779114" cy="3521921"/>
          </a:xfrm>
        </p:spPr>
      </p:pic>
    </p:spTree>
    <p:extLst>
      <p:ext uri="{BB962C8B-B14F-4D97-AF65-F5344CB8AC3E}">
        <p14:creationId xmlns:p14="http://schemas.microsoft.com/office/powerpoint/2010/main" val="189752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D6883-BDD9-4031-9521-35DF7228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Koliki je volumen tijela uronjenog u menzuru s vodom?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4F8357CD-6675-4DE1-8147-C4CB960689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Both"/>
                </a:pPr>
                <a:r>
                  <a:rPr lang="hr-HR" dirty="0"/>
                  <a:t>manje od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više od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>
                    <a:solidFill>
                      <a:srgbClr val="FF0000"/>
                    </a:solidFill>
                  </a:rPr>
                  <a:t>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  <a:p>
                <a:pPr marL="514350" indent="-514350">
                  <a:buAutoNum type="alphaLcParenBoth"/>
                </a:pPr>
                <a:r>
                  <a:rPr lang="hr-HR" dirty="0"/>
                  <a:t>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4F8357CD-6675-4DE1-8147-C4CB96068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6B4371E2-FF20-426A-AC98-8A20A50D6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86" y="2388637"/>
            <a:ext cx="4779114" cy="3521921"/>
          </a:xfrm>
        </p:spPr>
      </p:pic>
    </p:spTree>
    <p:extLst>
      <p:ext uri="{BB962C8B-B14F-4D97-AF65-F5344CB8AC3E}">
        <p14:creationId xmlns:p14="http://schemas.microsoft.com/office/powerpoint/2010/main" val="20073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A980C-67D3-4531-935C-4E591A1F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vagu stavimo čašu s toplom vodom i kockicu šećera. Izmjerimo masu. Nakon toga kockicu šećera ubacimo u čašu s vodom. Koja je tvrdnja točna?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7A8E80-7681-45B0-81C8-712AF76A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297"/>
            <a:ext cx="10515600" cy="3769665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Masa vode i šećera manja je nego masa šećerne otopine.</a:t>
            </a:r>
          </a:p>
          <a:p>
            <a:pPr marL="514350" indent="-514350">
              <a:buAutoNum type="alphaLcParenBoth"/>
            </a:pPr>
            <a:r>
              <a:rPr lang="hr-HR" dirty="0"/>
              <a:t>Masa vode i šećera je jednaka masi šećerne otopine.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hr-HR" dirty="0"/>
              <a:t>Masa vode i šećera veća je nego masa šećerne otopine.</a:t>
            </a:r>
          </a:p>
          <a:p>
            <a:pPr marL="514350" indent="-514350">
              <a:buAutoNum type="alphaLcParenBoth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733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A980C-67D3-4531-935C-4E591A1F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vagu stavimo čašu s toplom vodom i kockicu šećera. Izmjerimo masu. Nakon toga kockicu šećera ubacimo u čašu s vodom. Koja je tvrdnja točna?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7A8E80-7681-45B0-81C8-712AF76A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297"/>
            <a:ext cx="10515600" cy="3769665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Masa vode i šećera manja je nego masa šećerne otopine.</a:t>
            </a:r>
          </a:p>
          <a:p>
            <a:pPr marL="514350" indent="-514350">
              <a:buAutoNum type="alphaLcParenBoth"/>
            </a:pPr>
            <a:r>
              <a:rPr lang="hr-HR" dirty="0">
                <a:solidFill>
                  <a:srgbClr val="FF0000"/>
                </a:solidFill>
              </a:rPr>
              <a:t>Masa vode i šećera je jednaka masi šećerne otopine.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hr-HR" dirty="0"/>
              <a:t>Masa vode i šećera veća je nego masa šećerne otopine.</a:t>
            </a:r>
          </a:p>
          <a:p>
            <a:pPr marL="514350" indent="-514350">
              <a:buAutoNum type="alphaLcParenBoth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426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FBF279-EC6D-41E2-BD13-5DF0F001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iznosi masa jednog valjka sa slike?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132090-52FB-427C-B744-DD5628E566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(a) </a:t>
            </a:r>
            <a:r>
              <a:rPr lang="hr-HR" i="1" dirty="0"/>
              <a:t>m</a:t>
            </a:r>
            <a:r>
              <a:rPr lang="hr-HR" dirty="0"/>
              <a:t> = 600 g</a:t>
            </a:r>
          </a:p>
          <a:p>
            <a:pPr marL="0" lvl="0" indent="0">
              <a:buNone/>
            </a:pPr>
            <a:r>
              <a:rPr lang="hr-HR" dirty="0"/>
              <a:t>(b) </a:t>
            </a:r>
            <a:r>
              <a:rPr lang="hr-HR" i="1" dirty="0"/>
              <a:t>m</a:t>
            </a:r>
            <a:r>
              <a:rPr lang="hr-HR" dirty="0"/>
              <a:t> = 200 g </a:t>
            </a:r>
          </a:p>
          <a:p>
            <a:pPr marL="0" lvl="0" indent="0">
              <a:buNone/>
            </a:pPr>
            <a:r>
              <a:rPr lang="hr-HR" dirty="0"/>
              <a:t>(c) </a:t>
            </a:r>
            <a:r>
              <a:rPr lang="hr-HR" i="1" dirty="0"/>
              <a:t>m </a:t>
            </a:r>
            <a:r>
              <a:rPr lang="hr-HR" dirty="0"/>
              <a:t>= 100 g</a:t>
            </a:r>
          </a:p>
          <a:p>
            <a:pPr marL="0" indent="0">
              <a:buNone/>
            </a:pPr>
            <a:r>
              <a:rPr lang="hr-HR" dirty="0"/>
              <a:t>(d) </a:t>
            </a:r>
            <a:r>
              <a:rPr lang="hr-HR" i="1" dirty="0"/>
              <a:t>m </a:t>
            </a:r>
            <a:r>
              <a:rPr lang="hr-HR" dirty="0"/>
              <a:t>= 50 g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0E93984A-ED18-4747-8986-107D2F170486}"/>
              </a:ext>
            </a:extLst>
          </p:cNvPr>
          <p:cNvGrpSpPr/>
          <p:nvPr/>
        </p:nvGrpSpPr>
        <p:grpSpPr>
          <a:xfrm>
            <a:off x="7452982" y="2123103"/>
            <a:ext cx="3444240" cy="1790700"/>
            <a:chOff x="0" y="0"/>
            <a:chExt cx="4032885" cy="2437765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187959C3-427F-4340-AD39-4D531344BDE0}"/>
                </a:ext>
              </a:extLst>
            </p:cNvPr>
            <p:cNvGrpSpPr/>
            <p:nvPr/>
          </p:nvGrpSpPr>
          <p:grpSpPr>
            <a:xfrm>
              <a:off x="0" y="0"/>
              <a:ext cx="4032885" cy="2437765"/>
              <a:chOff x="0" y="0"/>
              <a:chExt cx="4032885" cy="2437765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7E23E798-7555-492E-B5B1-D7A162591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4840"/>
                <a:ext cx="4032885" cy="1812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Cylinder 4">
                <a:extLst>
                  <a:ext uri="{FF2B5EF4-FFF2-40B4-BE49-F238E27FC236}">
                    <a16:creationId xmlns:a16="http://schemas.microsoft.com/office/drawing/2014/main" id="{39990372-A9B4-4A46-80B3-E9926A918791}"/>
                  </a:ext>
                </a:extLst>
              </p:cNvPr>
              <p:cNvSpPr/>
              <p:nvPr/>
            </p:nvSpPr>
            <p:spPr>
              <a:xfrm>
                <a:off x="2628900" y="67056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1" name="Cylinder 5">
                <a:extLst>
                  <a:ext uri="{FF2B5EF4-FFF2-40B4-BE49-F238E27FC236}">
                    <a16:creationId xmlns:a16="http://schemas.microsoft.com/office/drawing/2014/main" id="{2E0EFE6E-0B4F-44E9-9EB5-4A5E4D6FCA4B}"/>
                  </a:ext>
                </a:extLst>
              </p:cNvPr>
              <p:cNvSpPr/>
              <p:nvPr/>
            </p:nvSpPr>
            <p:spPr>
              <a:xfrm>
                <a:off x="3025140" y="67056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2" name="Cylinder 6">
                <a:extLst>
                  <a:ext uri="{FF2B5EF4-FFF2-40B4-BE49-F238E27FC236}">
                    <a16:creationId xmlns:a16="http://schemas.microsoft.com/office/drawing/2014/main" id="{DC5DC976-3C79-4A30-9770-C6C9BEDCED83}"/>
                  </a:ext>
                </a:extLst>
              </p:cNvPr>
              <p:cNvSpPr/>
              <p:nvPr/>
            </p:nvSpPr>
            <p:spPr>
              <a:xfrm>
                <a:off x="3451860" y="64008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3" name="Cylinder 7">
                <a:extLst>
                  <a:ext uri="{FF2B5EF4-FFF2-40B4-BE49-F238E27FC236}">
                    <a16:creationId xmlns:a16="http://schemas.microsoft.com/office/drawing/2014/main" id="{21069BBC-C453-495B-8666-D0FDD2D579B0}"/>
                  </a:ext>
                </a:extLst>
              </p:cNvPr>
              <p:cNvSpPr/>
              <p:nvPr/>
            </p:nvSpPr>
            <p:spPr>
              <a:xfrm>
                <a:off x="2849880" y="33528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4" name="Cylinder 8">
                <a:extLst>
                  <a:ext uri="{FF2B5EF4-FFF2-40B4-BE49-F238E27FC236}">
                    <a16:creationId xmlns:a16="http://schemas.microsoft.com/office/drawing/2014/main" id="{8328B15C-5966-4AC2-8BA0-45E91DC5D631}"/>
                  </a:ext>
                </a:extLst>
              </p:cNvPr>
              <p:cNvSpPr/>
              <p:nvPr/>
            </p:nvSpPr>
            <p:spPr>
              <a:xfrm>
                <a:off x="3230880" y="33528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5" name="Cylinder 9">
                <a:extLst>
                  <a:ext uri="{FF2B5EF4-FFF2-40B4-BE49-F238E27FC236}">
                    <a16:creationId xmlns:a16="http://schemas.microsoft.com/office/drawing/2014/main" id="{3172BCA9-B67F-410C-BF37-D861259B724C}"/>
                  </a:ext>
                </a:extLst>
              </p:cNvPr>
              <p:cNvSpPr/>
              <p:nvPr/>
            </p:nvSpPr>
            <p:spPr>
              <a:xfrm>
                <a:off x="3063240" y="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</p:grpSp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B9B4FA09-0CE5-4920-B80E-0D0F48B9A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" y="464820"/>
              <a:ext cx="1304290" cy="5867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628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FBF279-EC6D-41E2-BD13-5DF0F001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iznosi masa jednog valjka sa slike?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132090-52FB-427C-B744-DD5628E566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(a) </a:t>
            </a:r>
            <a:r>
              <a:rPr lang="hr-HR" i="1" dirty="0"/>
              <a:t>m</a:t>
            </a:r>
            <a:r>
              <a:rPr lang="hr-HR" dirty="0"/>
              <a:t> = 600 g</a:t>
            </a:r>
          </a:p>
          <a:p>
            <a:pPr marL="0" lvl="0" indent="0">
              <a:buNone/>
            </a:pPr>
            <a:r>
              <a:rPr lang="hr-HR" dirty="0"/>
              <a:t>(b) </a:t>
            </a:r>
            <a:r>
              <a:rPr lang="hr-HR" i="1" dirty="0"/>
              <a:t>m</a:t>
            </a:r>
            <a:r>
              <a:rPr lang="hr-HR" dirty="0"/>
              <a:t> = 200 g </a:t>
            </a:r>
          </a:p>
          <a:p>
            <a:pPr marL="0" lvl="0" indent="0">
              <a:buNone/>
            </a:pPr>
            <a:r>
              <a:rPr lang="hr-HR" dirty="0"/>
              <a:t>(c) </a:t>
            </a:r>
            <a:r>
              <a:rPr lang="hr-HR" i="1" dirty="0">
                <a:solidFill>
                  <a:srgbClr val="FF0000"/>
                </a:solidFill>
              </a:rPr>
              <a:t>m </a:t>
            </a:r>
            <a:r>
              <a:rPr lang="hr-HR" dirty="0">
                <a:solidFill>
                  <a:srgbClr val="FF0000"/>
                </a:solidFill>
              </a:rPr>
              <a:t>= 100 g</a:t>
            </a:r>
          </a:p>
          <a:p>
            <a:pPr marL="0" indent="0">
              <a:buNone/>
            </a:pPr>
            <a:r>
              <a:rPr lang="hr-HR" dirty="0"/>
              <a:t>(d) </a:t>
            </a:r>
            <a:r>
              <a:rPr lang="hr-HR" i="1" dirty="0"/>
              <a:t>m </a:t>
            </a:r>
            <a:r>
              <a:rPr lang="hr-HR" dirty="0"/>
              <a:t>= 50 g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0E93984A-ED18-4747-8986-107D2F170486}"/>
              </a:ext>
            </a:extLst>
          </p:cNvPr>
          <p:cNvGrpSpPr/>
          <p:nvPr/>
        </p:nvGrpSpPr>
        <p:grpSpPr>
          <a:xfrm>
            <a:off x="7452982" y="2123103"/>
            <a:ext cx="3444240" cy="1790700"/>
            <a:chOff x="0" y="0"/>
            <a:chExt cx="4032885" cy="2437765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187959C3-427F-4340-AD39-4D531344BDE0}"/>
                </a:ext>
              </a:extLst>
            </p:cNvPr>
            <p:cNvGrpSpPr/>
            <p:nvPr/>
          </p:nvGrpSpPr>
          <p:grpSpPr>
            <a:xfrm>
              <a:off x="0" y="0"/>
              <a:ext cx="4032885" cy="2437765"/>
              <a:chOff x="0" y="0"/>
              <a:chExt cx="4032885" cy="2437765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7E23E798-7555-492E-B5B1-D7A162591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4840"/>
                <a:ext cx="4032885" cy="1812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Cylinder 4">
                <a:extLst>
                  <a:ext uri="{FF2B5EF4-FFF2-40B4-BE49-F238E27FC236}">
                    <a16:creationId xmlns:a16="http://schemas.microsoft.com/office/drawing/2014/main" id="{39990372-A9B4-4A46-80B3-E9926A918791}"/>
                  </a:ext>
                </a:extLst>
              </p:cNvPr>
              <p:cNvSpPr/>
              <p:nvPr/>
            </p:nvSpPr>
            <p:spPr>
              <a:xfrm>
                <a:off x="2628900" y="67056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1" name="Cylinder 5">
                <a:extLst>
                  <a:ext uri="{FF2B5EF4-FFF2-40B4-BE49-F238E27FC236}">
                    <a16:creationId xmlns:a16="http://schemas.microsoft.com/office/drawing/2014/main" id="{2E0EFE6E-0B4F-44E9-9EB5-4A5E4D6FCA4B}"/>
                  </a:ext>
                </a:extLst>
              </p:cNvPr>
              <p:cNvSpPr/>
              <p:nvPr/>
            </p:nvSpPr>
            <p:spPr>
              <a:xfrm>
                <a:off x="3025140" y="67056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2" name="Cylinder 6">
                <a:extLst>
                  <a:ext uri="{FF2B5EF4-FFF2-40B4-BE49-F238E27FC236}">
                    <a16:creationId xmlns:a16="http://schemas.microsoft.com/office/drawing/2014/main" id="{DC5DC976-3C79-4A30-9770-C6C9BEDCED83}"/>
                  </a:ext>
                </a:extLst>
              </p:cNvPr>
              <p:cNvSpPr/>
              <p:nvPr/>
            </p:nvSpPr>
            <p:spPr>
              <a:xfrm>
                <a:off x="3451860" y="64008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3" name="Cylinder 7">
                <a:extLst>
                  <a:ext uri="{FF2B5EF4-FFF2-40B4-BE49-F238E27FC236}">
                    <a16:creationId xmlns:a16="http://schemas.microsoft.com/office/drawing/2014/main" id="{21069BBC-C453-495B-8666-D0FDD2D579B0}"/>
                  </a:ext>
                </a:extLst>
              </p:cNvPr>
              <p:cNvSpPr/>
              <p:nvPr/>
            </p:nvSpPr>
            <p:spPr>
              <a:xfrm>
                <a:off x="2849880" y="33528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4" name="Cylinder 8">
                <a:extLst>
                  <a:ext uri="{FF2B5EF4-FFF2-40B4-BE49-F238E27FC236}">
                    <a16:creationId xmlns:a16="http://schemas.microsoft.com/office/drawing/2014/main" id="{8328B15C-5966-4AC2-8BA0-45E91DC5D631}"/>
                  </a:ext>
                </a:extLst>
              </p:cNvPr>
              <p:cNvSpPr/>
              <p:nvPr/>
            </p:nvSpPr>
            <p:spPr>
              <a:xfrm>
                <a:off x="3230880" y="33528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  <p:sp>
            <p:nvSpPr>
              <p:cNvPr id="15" name="Cylinder 9">
                <a:extLst>
                  <a:ext uri="{FF2B5EF4-FFF2-40B4-BE49-F238E27FC236}">
                    <a16:creationId xmlns:a16="http://schemas.microsoft.com/office/drawing/2014/main" id="{3172BCA9-B67F-410C-BF37-D861259B724C}"/>
                  </a:ext>
                </a:extLst>
              </p:cNvPr>
              <p:cNvSpPr/>
              <p:nvPr/>
            </p:nvSpPr>
            <p:spPr>
              <a:xfrm>
                <a:off x="3063240" y="0"/>
                <a:ext cx="281940" cy="38862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r-HR"/>
              </a:p>
            </p:txBody>
          </p:sp>
        </p:grpSp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B9B4FA09-0CE5-4920-B80E-0D0F48B9A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" y="464820"/>
              <a:ext cx="1304290" cy="5867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153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6FCC8-6259-4599-A025-68C1169E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Jednu od dvije kocke plastelina jednakih volumena preoblikovali smo u kuglu. Nakon toga smo ih stavili na </a:t>
            </a:r>
            <a:r>
              <a:rPr lang="hr-HR" sz="3100" dirty="0" err="1"/>
              <a:t>polužnu</a:t>
            </a:r>
            <a:r>
              <a:rPr lang="hr-HR" sz="3100" dirty="0"/>
              <a:t> vagu. Koja od ponuđenih slika je točna i zašto?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8292F7-560E-4FA8-B142-15ADDD4D7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2" y="1690688"/>
            <a:ext cx="5181600" cy="4351338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Slika 1.</a:t>
            </a:r>
          </a:p>
          <a:p>
            <a:pPr marL="514350" indent="-514350">
              <a:buAutoNum type="alphaLcParenBoth"/>
            </a:pPr>
            <a:r>
              <a:rPr lang="hr-HR" dirty="0"/>
              <a:t>Slika 2.</a:t>
            </a:r>
          </a:p>
          <a:p>
            <a:pPr marL="514350" indent="-514350">
              <a:buAutoNum type="alphaLcParenBoth"/>
            </a:pPr>
            <a:r>
              <a:rPr lang="hr-HR" dirty="0"/>
              <a:t>Slika 3.</a:t>
            </a:r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id="{A8A27C12-AA77-423B-A2C5-564AD21C5A9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28" y="1825625"/>
            <a:ext cx="300294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6CB9C27-C6E9-46C0-912D-A58E0CF13B40}"/>
              </a:ext>
            </a:extLst>
          </p:cNvPr>
          <p:cNvSpPr txBox="1"/>
          <p:nvPr/>
        </p:nvSpPr>
        <p:spPr>
          <a:xfrm>
            <a:off x="6676053" y="2160037"/>
            <a:ext cx="37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8123DBE-54BB-4B93-97EC-F9A867A8CEA4}"/>
              </a:ext>
            </a:extLst>
          </p:cNvPr>
          <p:cNvSpPr txBox="1"/>
          <p:nvPr/>
        </p:nvSpPr>
        <p:spPr>
          <a:xfrm>
            <a:off x="6676053" y="3629608"/>
            <a:ext cx="37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3DEBE88-5B65-47DB-8F01-276CF9D44B94}"/>
              </a:ext>
            </a:extLst>
          </p:cNvPr>
          <p:cNvSpPr txBox="1"/>
          <p:nvPr/>
        </p:nvSpPr>
        <p:spPr>
          <a:xfrm>
            <a:off x="6676053" y="5374433"/>
            <a:ext cx="47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27388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6FCC8-6259-4599-A025-68C1169E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Jednu od dvije kocke plastelina jednakih volumena preoblikovali smo u kuglu. Nakon toga smo ih stavili na </a:t>
            </a:r>
            <a:r>
              <a:rPr lang="hr-HR" sz="3100" dirty="0" err="1"/>
              <a:t>polužnu</a:t>
            </a:r>
            <a:r>
              <a:rPr lang="hr-HR" sz="3100" dirty="0"/>
              <a:t> vagu. Koja od ponuđenih slika je točna i zašto?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8292F7-560E-4FA8-B142-15ADDD4D7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2" y="1690688"/>
            <a:ext cx="5181600" cy="4351338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Slika 1.</a:t>
            </a:r>
          </a:p>
          <a:p>
            <a:pPr marL="514350" indent="-514350">
              <a:buAutoNum type="alphaLcParenBoth"/>
            </a:pPr>
            <a:r>
              <a:rPr lang="hr-HR" dirty="0">
                <a:solidFill>
                  <a:srgbClr val="FF0000"/>
                </a:solidFill>
              </a:rPr>
              <a:t>Slika 2.</a:t>
            </a:r>
          </a:p>
          <a:p>
            <a:pPr marL="514350" indent="-514350">
              <a:buAutoNum type="alphaLcParenBoth"/>
            </a:pPr>
            <a:r>
              <a:rPr lang="hr-HR" dirty="0"/>
              <a:t>Slika 3.</a:t>
            </a:r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id="{A8A27C12-AA77-423B-A2C5-564AD21C5A9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28" y="1825625"/>
            <a:ext cx="300294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6CB9C27-C6E9-46C0-912D-A58E0CF13B40}"/>
              </a:ext>
            </a:extLst>
          </p:cNvPr>
          <p:cNvSpPr txBox="1"/>
          <p:nvPr/>
        </p:nvSpPr>
        <p:spPr>
          <a:xfrm>
            <a:off x="6676053" y="2160037"/>
            <a:ext cx="37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8123DBE-54BB-4B93-97EC-F9A867A8CEA4}"/>
              </a:ext>
            </a:extLst>
          </p:cNvPr>
          <p:cNvSpPr txBox="1"/>
          <p:nvPr/>
        </p:nvSpPr>
        <p:spPr>
          <a:xfrm>
            <a:off x="6676053" y="3629608"/>
            <a:ext cx="37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3DEBE88-5B65-47DB-8F01-276CF9D44B94}"/>
              </a:ext>
            </a:extLst>
          </p:cNvPr>
          <p:cNvSpPr txBox="1"/>
          <p:nvPr/>
        </p:nvSpPr>
        <p:spPr>
          <a:xfrm>
            <a:off x="6676053" y="5374433"/>
            <a:ext cx="47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89802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E37B411-991E-48B4-BD7E-C16BF268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Očitaj položaj strelice C na slici!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C16D780-E5A1-48DC-9BA6-92A478B6D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40 mm</a:t>
            </a:r>
          </a:p>
          <a:p>
            <a:pPr marL="514350" indent="-514350">
              <a:buAutoNum type="alphaLcParenBoth"/>
            </a:pPr>
            <a:r>
              <a:rPr lang="hr-HR" dirty="0"/>
              <a:t>41 mm</a:t>
            </a:r>
          </a:p>
          <a:p>
            <a:pPr marL="514350" indent="-514350">
              <a:buAutoNum type="alphaLcParenBoth"/>
            </a:pPr>
            <a:r>
              <a:rPr lang="hr-HR" dirty="0"/>
              <a:t>42 mm</a:t>
            </a:r>
          </a:p>
          <a:p>
            <a:pPr marL="514350" indent="-514350">
              <a:buAutoNum type="alphaLcParenBoth"/>
            </a:pPr>
            <a:r>
              <a:rPr lang="hr-HR" dirty="0"/>
              <a:t>44 mm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7FE57F9-F100-4345-A6B2-0CA871E47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59323"/>
            <a:ext cx="5181600" cy="1683942"/>
          </a:xfrm>
        </p:spPr>
      </p:pic>
    </p:spTree>
    <p:extLst>
      <p:ext uri="{BB962C8B-B14F-4D97-AF65-F5344CB8AC3E}">
        <p14:creationId xmlns:p14="http://schemas.microsoft.com/office/powerpoint/2010/main" val="199919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993B9-27CA-4B7B-A626-3DD2C323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vagi se nalaze četiri kutije jednakih masa. Kolika je masa jedne kutije u dekagramima?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76D381-FE88-439A-A297-DF679DE78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24652" r="32882" b="12245"/>
          <a:stretch/>
        </p:blipFill>
        <p:spPr>
          <a:xfrm>
            <a:off x="2936030" y="1676692"/>
            <a:ext cx="6506549" cy="43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4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993B9-27CA-4B7B-A626-3DD2C323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vagi se nalaze četiri kutije jednakih masa. Kolika je masa jedne kutije u </a:t>
            </a:r>
            <a:r>
              <a:rPr lang="hr-HR" dirty="0" err="1"/>
              <a:t>dekgramima</a:t>
            </a:r>
            <a:r>
              <a:rPr lang="hr-HR" dirty="0"/>
              <a:t>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76D381-FE88-439A-A297-DF679DE78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24652" r="32882" b="12245"/>
          <a:stretch/>
        </p:blipFill>
        <p:spPr>
          <a:xfrm>
            <a:off x="2936030" y="1676692"/>
            <a:ext cx="6506549" cy="432755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FD17CFC-A0D6-4D07-9CFA-988BB995076D}"/>
              </a:ext>
            </a:extLst>
          </p:cNvPr>
          <p:cNvSpPr txBox="1"/>
          <p:nvPr/>
        </p:nvSpPr>
        <p:spPr>
          <a:xfrm>
            <a:off x="8061649" y="6004249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 </a:t>
            </a:r>
            <a:r>
              <a:rPr lang="hr-HR" dirty="0">
                <a:solidFill>
                  <a:srgbClr val="FF0000"/>
                </a:solidFill>
              </a:rPr>
              <a:t>= 1,6 kg : 4 = 0,4 kg = 40 dag </a:t>
            </a:r>
          </a:p>
        </p:txBody>
      </p:sp>
    </p:spTree>
    <p:extLst>
      <p:ext uri="{BB962C8B-B14F-4D97-AF65-F5344CB8AC3E}">
        <p14:creationId xmlns:p14="http://schemas.microsoft.com/office/powerpoint/2010/main" val="64564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B32-E438-4817-921A-5B125399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Kolika je masa jedne lubenice, ako pretpostavimo da su obje jednakih masa?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922631-741C-4F18-AF5A-98CC362C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3" t="17143" r="36939" b="22721"/>
          <a:stretch/>
        </p:blipFill>
        <p:spPr>
          <a:xfrm>
            <a:off x="2323323" y="1978090"/>
            <a:ext cx="6428792" cy="4124132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937AAD1-D653-4E05-915F-43A467C2C1CB}"/>
              </a:ext>
            </a:extLst>
          </p:cNvPr>
          <p:cNvSpPr/>
          <p:nvPr/>
        </p:nvSpPr>
        <p:spPr>
          <a:xfrm>
            <a:off x="8462865" y="5337110"/>
            <a:ext cx="531845" cy="69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07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B32-E438-4817-921A-5B125399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Kolika je masa jedne lubenice, ako pretpostavimo da su obje jednakih masa?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922631-741C-4F18-AF5A-98CC362C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3" t="17143" r="36939" b="22721"/>
          <a:stretch/>
        </p:blipFill>
        <p:spPr>
          <a:xfrm>
            <a:off x="2323323" y="1978090"/>
            <a:ext cx="6428792" cy="412413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1DF337D-E28A-4F2C-91D8-B725E2034BBD}"/>
              </a:ext>
            </a:extLst>
          </p:cNvPr>
          <p:cNvSpPr txBox="1"/>
          <p:nvPr/>
        </p:nvSpPr>
        <p:spPr>
          <a:xfrm>
            <a:off x="8966717" y="5290457"/>
            <a:ext cx="25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</a:t>
            </a:r>
            <a:r>
              <a:rPr lang="hr-HR" dirty="0">
                <a:solidFill>
                  <a:srgbClr val="FF0000"/>
                </a:solidFill>
              </a:rPr>
              <a:t> = 3,2 kg : 2 = 1,6 kg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049BCD5-C671-47D5-86CD-415F5D0FEED3}"/>
              </a:ext>
            </a:extLst>
          </p:cNvPr>
          <p:cNvSpPr/>
          <p:nvPr/>
        </p:nvSpPr>
        <p:spPr>
          <a:xfrm>
            <a:off x="8425544" y="5290457"/>
            <a:ext cx="541174" cy="83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85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DB0FA-0B14-4CC5-AA99-3DE71F34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iznosi masa jedne kapljice vode ako znamo da masa 100 kapljica vode iznosi 10 g?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969CAA-717D-48C1-BCFD-7A442978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 dirty="0"/>
              <a:t>(a) 0,1 g</a:t>
            </a:r>
          </a:p>
          <a:p>
            <a:pPr marL="0" lvl="0" indent="0">
              <a:buNone/>
            </a:pPr>
            <a:r>
              <a:rPr lang="hr-HR" dirty="0"/>
              <a:t>(b) 1000 g</a:t>
            </a:r>
          </a:p>
          <a:p>
            <a:pPr marL="0" lvl="0" indent="0">
              <a:buNone/>
            </a:pPr>
            <a:r>
              <a:rPr lang="hr-HR" dirty="0"/>
              <a:t>(c) 1 dag</a:t>
            </a:r>
          </a:p>
          <a:p>
            <a:pPr marL="0" indent="0">
              <a:buNone/>
            </a:pPr>
            <a:r>
              <a:rPr lang="hr-HR" dirty="0"/>
              <a:t>(d) 0,1 dag</a:t>
            </a:r>
            <a:r>
              <a:rPr lang="hr-HR" b="1" dirty="0"/>
              <a:t> 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540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DB0FA-0B14-4CC5-AA99-3DE71F34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iznosi masa jedne kapljice vode ako znamo da masa 100 kapljica vode iznosi 10 g?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969CAA-717D-48C1-BCFD-7A442978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 dirty="0"/>
              <a:t>(a) </a:t>
            </a:r>
            <a:r>
              <a:rPr lang="hr-HR" dirty="0">
                <a:solidFill>
                  <a:srgbClr val="FF0000"/>
                </a:solidFill>
              </a:rPr>
              <a:t>0,1 g</a:t>
            </a:r>
          </a:p>
          <a:p>
            <a:pPr marL="0" lvl="0" indent="0">
              <a:buNone/>
            </a:pPr>
            <a:r>
              <a:rPr lang="hr-HR" dirty="0"/>
              <a:t>(b) 1000 g</a:t>
            </a:r>
          </a:p>
          <a:p>
            <a:pPr marL="0" lvl="0" indent="0">
              <a:buNone/>
            </a:pPr>
            <a:r>
              <a:rPr lang="hr-HR" dirty="0"/>
              <a:t>(c) 1 dag</a:t>
            </a:r>
          </a:p>
          <a:p>
            <a:pPr marL="0" indent="0">
              <a:buNone/>
            </a:pPr>
            <a:r>
              <a:rPr lang="hr-HR" dirty="0"/>
              <a:t>(d) 0,1 dag</a:t>
            </a:r>
            <a:r>
              <a:rPr lang="hr-HR" b="1" dirty="0"/>
              <a:t> 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942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B0579-1843-45FD-9DB3-C24825D8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 posudu s vodom uronjena su tri tijela, čiji su položaji prikazani na slici. Kako se odnose njihove gustoće?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1D5DAB-430E-46F3-89C9-3BCB31E37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65917"/>
            <a:ext cx="5181600" cy="3611045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l-GR" dirty="0"/>
              <a:t>ρ</a:t>
            </a:r>
            <a:r>
              <a:rPr lang="hr-HR" sz="1600" dirty="0"/>
              <a:t>1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2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3</a:t>
            </a:r>
            <a:r>
              <a:rPr lang="hr-HR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l-GR" dirty="0"/>
              <a:t>ρ</a:t>
            </a:r>
            <a:r>
              <a:rPr lang="hr-HR" sz="1600" dirty="0"/>
              <a:t>3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1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2</a:t>
            </a:r>
            <a:r>
              <a:rPr lang="hr-HR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l-GR" dirty="0"/>
              <a:t>ρ</a:t>
            </a:r>
            <a:r>
              <a:rPr lang="hr-HR" sz="1600" dirty="0"/>
              <a:t>2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1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3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DCF2472-D999-4F4D-8E5A-9320A09D3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5509"/>
            <a:ext cx="5181600" cy="3031570"/>
          </a:xfrm>
        </p:spPr>
      </p:pic>
    </p:spTree>
    <p:extLst>
      <p:ext uri="{BB962C8B-B14F-4D97-AF65-F5344CB8AC3E}">
        <p14:creationId xmlns:p14="http://schemas.microsoft.com/office/powerpoint/2010/main" val="353953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B0579-1843-45FD-9DB3-C24825D8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 posudu s vodom uronjena su tri tijela, čiji su položaji prikazani na slici. Kako se odnose njihove gustoće?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1D5DAB-430E-46F3-89C9-3BCB31E37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65917"/>
            <a:ext cx="5181600" cy="3611045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hr-HR" sz="1600" dirty="0">
                <a:solidFill>
                  <a:srgbClr val="FF0000"/>
                </a:solidFill>
              </a:rPr>
              <a:t>1 </a:t>
            </a:r>
            <a:r>
              <a:rPr lang="hr-HR" dirty="0">
                <a:solidFill>
                  <a:srgbClr val="FF0000"/>
                </a:solidFill>
              </a:rPr>
              <a:t>&gt; 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hr-HR" sz="1600" dirty="0">
                <a:solidFill>
                  <a:srgbClr val="FF0000"/>
                </a:solidFill>
              </a:rPr>
              <a:t>2 </a:t>
            </a:r>
            <a:r>
              <a:rPr lang="hr-HR" dirty="0">
                <a:solidFill>
                  <a:srgbClr val="FF0000"/>
                </a:solidFill>
              </a:rPr>
              <a:t>&gt; 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hr-HR" sz="1600" dirty="0">
                <a:solidFill>
                  <a:srgbClr val="FF0000"/>
                </a:solidFill>
              </a:rPr>
              <a:t>3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l-GR" dirty="0"/>
              <a:t>ρ</a:t>
            </a:r>
            <a:r>
              <a:rPr lang="hr-HR" sz="1600" dirty="0"/>
              <a:t>3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1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2</a:t>
            </a:r>
            <a:r>
              <a:rPr lang="hr-HR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l-GR" dirty="0"/>
              <a:t>ρ</a:t>
            </a:r>
            <a:r>
              <a:rPr lang="hr-HR" sz="1600" dirty="0"/>
              <a:t>2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1 </a:t>
            </a:r>
            <a:r>
              <a:rPr lang="hr-HR" dirty="0"/>
              <a:t>&gt; </a:t>
            </a:r>
            <a:r>
              <a:rPr lang="el-GR" dirty="0"/>
              <a:t>ρ</a:t>
            </a:r>
            <a:r>
              <a:rPr lang="hr-HR" sz="1600" dirty="0"/>
              <a:t>3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DCF2472-D999-4F4D-8E5A-9320A09D3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5509"/>
            <a:ext cx="5181600" cy="3031570"/>
          </a:xfrm>
        </p:spPr>
      </p:pic>
    </p:spTree>
    <p:extLst>
      <p:ext uri="{BB962C8B-B14F-4D97-AF65-F5344CB8AC3E}">
        <p14:creationId xmlns:p14="http://schemas.microsoft.com/office/powerpoint/2010/main" val="7260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E37B411-991E-48B4-BD7E-C16BF268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Očitaj položaj strelice C na slici!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C16D780-E5A1-48DC-9BA6-92A478B6D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40 mm</a:t>
            </a:r>
          </a:p>
          <a:p>
            <a:pPr marL="514350" indent="-514350">
              <a:buAutoNum type="alphaLcParenBoth"/>
            </a:pPr>
            <a:r>
              <a:rPr lang="hr-HR" dirty="0"/>
              <a:t>41 mm</a:t>
            </a:r>
          </a:p>
          <a:p>
            <a:pPr marL="514350" indent="-514350">
              <a:buAutoNum type="alphaLcParenBoth"/>
            </a:pPr>
            <a:r>
              <a:rPr lang="hr-HR" dirty="0">
                <a:solidFill>
                  <a:srgbClr val="FF0000"/>
                </a:solidFill>
              </a:rPr>
              <a:t>42 mm</a:t>
            </a:r>
          </a:p>
          <a:p>
            <a:pPr marL="514350" indent="-514350">
              <a:buAutoNum type="alphaLcParenBoth"/>
            </a:pPr>
            <a:r>
              <a:rPr lang="hr-HR" dirty="0"/>
              <a:t>44 mm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7FE57F9-F100-4345-A6B2-0CA871E47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59323"/>
            <a:ext cx="5181600" cy="1683942"/>
          </a:xfrm>
        </p:spPr>
      </p:pic>
    </p:spTree>
    <p:extLst>
      <p:ext uri="{BB962C8B-B14F-4D97-AF65-F5344CB8AC3E}">
        <p14:creationId xmlns:p14="http://schemas.microsoft.com/office/powerpoint/2010/main" val="23688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E37B411-991E-48B4-BD7E-C16BF268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Očitaj udaljenost između strelica A i B na slici.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C16D780-E5A1-48DC-9BA6-92A478B6D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22 mm</a:t>
            </a:r>
          </a:p>
          <a:p>
            <a:pPr marL="514350" indent="-514350">
              <a:buAutoNum type="alphaLcParenBoth"/>
            </a:pPr>
            <a:r>
              <a:rPr lang="hr-HR" dirty="0"/>
              <a:t>24 mm</a:t>
            </a:r>
          </a:p>
          <a:p>
            <a:pPr marL="514350" indent="-514350">
              <a:buAutoNum type="alphaLcParenBoth"/>
            </a:pPr>
            <a:r>
              <a:rPr lang="hr-HR" dirty="0"/>
              <a:t>26 mm</a:t>
            </a:r>
          </a:p>
          <a:p>
            <a:pPr marL="514350" indent="-514350">
              <a:buAutoNum type="alphaLcParenBoth"/>
            </a:pPr>
            <a:r>
              <a:rPr lang="hr-HR" dirty="0"/>
              <a:t>20 mm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7FE57F9-F100-4345-A6B2-0CA871E47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59323"/>
            <a:ext cx="5181600" cy="1683942"/>
          </a:xfrm>
        </p:spPr>
      </p:pic>
    </p:spTree>
    <p:extLst>
      <p:ext uri="{BB962C8B-B14F-4D97-AF65-F5344CB8AC3E}">
        <p14:creationId xmlns:p14="http://schemas.microsoft.com/office/powerpoint/2010/main" val="244384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E37B411-991E-48B4-BD7E-C16BF268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Očitaj udaljenost između strelica A i B na slici.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C16D780-E5A1-48DC-9BA6-92A478B6D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22 mm</a:t>
            </a:r>
          </a:p>
          <a:p>
            <a:pPr marL="514350" indent="-514350">
              <a:buAutoNum type="alphaLcParenBoth"/>
            </a:pPr>
            <a:r>
              <a:rPr lang="hr-HR" dirty="0">
                <a:solidFill>
                  <a:srgbClr val="FF0000"/>
                </a:solidFill>
              </a:rPr>
              <a:t>24 mm</a:t>
            </a:r>
          </a:p>
          <a:p>
            <a:pPr marL="514350" indent="-514350">
              <a:buAutoNum type="alphaLcParenBoth"/>
            </a:pPr>
            <a:r>
              <a:rPr lang="hr-HR" dirty="0"/>
              <a:t>26 mm</a:t>
            </a:r>
          </a:p>
          <a:p>
            <a:pPr marL="514350" indent="-514350">
              <a:buAutoNum type="alphaLcParenBoth"/>
            </a:pPr>
            <a:r>
              <a:rPr lang="hr-HR" dirty="0"/>
              <a:t>20 mm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7FE57F9-F100-4345-A6B2-0CA871E47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59323"/>
            <a:ext cx="5181600" cy="1683942"/>
          </a:xfrm>
        </p:spPr>
      </p:pic>
    </p:spTree>
    <p:extLst>
      <p:ext uri="{BB962C8B-B14F-4D97-AF65-F5344CB8AC3E}">
        <p14:creationId xmlns:p14="http://schemas.microsoft.com/office/powerpoint/2010/main" val="407781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E7126-C7BE-46D7-BCB7-9B25E7D8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Koliki je volumen osnovnog </a:t>
            </a:r>
            <a:r>
              <a:rPr lang="hr-HR" dirty="0" err="1"/>
              <a:t>podjeljka</a:t>
            </a:r>
            <a:r>
              <a:rPr lang="hr-HR" dirty="0"/>
              <a:t> na menzuri?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28C694D-6072-4F82-B9D8-70D3891988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43" y="1825625"/>
            <a:ext cx="2625514" cy="4351338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CC85CA-A69F-4858-A45B-DCEA4B9EE9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20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10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1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2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354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E7126-C7BE-46D7-BCB7-9B25E7D8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Koliki je volumen osnovnog </a:t>
            </a:r>
            <a:r>
              <a:rPr lang="hr-HR" dirty="0" err="1"/>
              <a:t>podjeljka</a:t>
            </a:r>
            <a:r>
              <a:rPr lang="hr-HR" dirty="0"/>
              <a:t> na menzuri?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28C694D-6072-4F82-B9D8-70D3891988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43" y="1825625"/>
            <a:ext cx="2625514" cy="4351338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CC85CA-A69F-4858-A45B-DCEA4B9EE9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20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>
                <a:solidFill>
                  <a:srgbClr val="FF0000"/>
                </a:solidFill>
              </a:rPr>
              <a:t>10 </a:t>
            </a:r>
            <a:r>
              <a:rPr lang="hr-HR" dirty="0" err="1">
                <a:solidFill>
                  <a:srgbClr val="FF0000"/>
                </a:solidFill>
              </a:rPr>
              <a:t>mL</a:t>
            </a:r>
            <a:endParaRPr lang="hr-HR" dirty="0">
              <a:solidFill>
                <a:srgbClr val="FF0000"/>
              </a:solidFill>
            </a:endParaRPr>
          </a:p>
          <a:p>
            <a:pPr marL="514350" indent="-514350">
              <a:buAutoNum type="alphaLcParenBoth"/>
            </a:pPr>
            <a:r>
              <a:rPr lang="hr-HR" dirty="0"/>
              <a:t>1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2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838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E7126-C7BE-46D7-BCB7-9B25E7D8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Koliki je volumen tekućine u menzuri?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28C694D-6072-4F82-B9D8-70D3891988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43" y="1825625"/>
            <a:ext cx="2625514" cy="4351338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CC85CA-A69F-4858-A45B-DCEA4B9EE9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750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740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790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770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598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E7126-C7BE-46D7-BCB7-9B25E7D8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Koliki je volumen tekućine u menzuri?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28C694D-6072-4F82-B9D8-70D3891988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43" y="1825625"/>
            <a:ext cx="2625514" cy="4351338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CC85CA-A69F-4858-A45B-DCEA4B9EE9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hr-HR" dirty="0"/>
              <a:t>750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740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/>
              <a:t>790 </a:t>
            </a:r>
            <a:r>
              <a:rPr lang="hr-HR" dirty="0" err="1"/>
              <a:t>mL</a:t>
            </a:r>
            <a:endParaRPr lang="hr-HR" dirty="0"/>
          </a:p>
          <a:p>
            <a:pPr marL="514350" indent="-514350">
              <a:buAutoNum type="alphaLcParenBoth"/>
            </a:pPr>
            <a:r>
              <a:rPr lang="hr-HR" dirty="0">
                <a:solidFill>
                  <a:srgbClr val="FF0000"/>
                </a:solidFill>
              </a:rPr>
              <a:t>770 </a:t>
            </a:r>
            <a:r>
              <a:rPr lang="hr-HR" dirty="0" err="1">
                <a:solidFill>
                  <a:srgbClr val="FF0000"/>
                </a:solidFill>
              </a:rPr>
              <a:t>mL</a:t>
            </a:r>
            <a:endParaRPr lang="hr-HR" dirty="0">
              <a:solidFill>
                <a:srgbClr val="FF0000"/>
              </a:solidFill>
            </a:endParaRPr>
          </a:p>
          <a:p>
            <a:pPr marL="514350" indent="-514350">
              <a:buAutoNum type="alphaLcParenBoth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9941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739</Words>
  <Application>Microsoft Office PowerPoint</Application>
  <PresentationFormat>Široki zaslon</PresentationFormat>
  <Paragraphs>118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Tema sustava Office</vt:lpstr>
      <vt:lpstr>Ponavljanje</vt:lpstr>
      <vt:lpstr>Očitaj položaj strelice C na slici!</vt:lpstr>
      <vt:lpstr>Očitaj položaj strelice C na slici!</vt:lpstr>
      <vt:lpstr>Očitaj udaljenost između strelica A i B na slici.</vt:lpstr>
      <vt:lpstr>Očitaj udaljenost između strelica A i B na slici.</vt:lpstr>
      <vt:lpstr>Koliki je volumen osnovnog podjeljka na menzuri?</vt:lpstr>
      <vt:lpstr>Koliki je volumen osnovnog podjeljka na menzuri?</vt:lpstr>
      <vt:lpstr>Koliki je volumen tekućine u menzuri?</vt:lpstr>
      <vt:lpstr>Koliki je volumen tekućine u menzuri?</vt:lpstr>
      <vt:lpstr>Obujam od 25 hL je:</vt:lpstr>
      <vt:lpstr>Obujam od 25 hL je:</vt:lpstr>
      <vt:lpstr>Koliki je volumen tijela uronjenog u menzuru s vodom?</vt:lpstr>
      <vt:lpstr>Koliki je volumen tijela uronjenog u menzuru s vodom?</vt:lpstr>
      <vt:lpstr>Na vagu stavimo čašu s toplom vodom i kockicu šećera. Izmjerimo masu. Nakon toga kockicu šećera ubacimo u čašu s vodom. Koja je tvrdnja točna?</vt:lpstr>
      <vt:lpstr>Na vagu stavimo čašu s toplom vodom i kockicu šećera. Izmjerimo masu. Nakon toga kockicu šećera ubacimo u čašu s vodom. Koja je tvrdnja točna?</vt:lpstr>
      <vt:lpstr>Koliko iznosi masa jednog valjka sa slike?</vt:lpstr>
      <vt:lpstr>Koliko iznosi masa jednog valjka sa slike?</vt:lpstr>
      <vt:lpstr>Jednu od dvije kocke plastelina jednakih volumena preoblikovali smo u kuglu. Nakon toga smo ih stavili na polužnu vagu. Koja od ponuđenih slika je točna i zašto? </vt:lpstr>
      <vt:lpstr>Jednu od dvije kocke plastelina jednakih volumena preoblikovali smo u kuglu. Nakon toga smo ih stavili na polužnu vagu. Koja od ponuđenih slika je točna i zašto? </vt:lpstr>
      <vt:lpstr>Na vagi se nalaze četiri kutije jednakih masa. Kolika je masa jedne kutije u dekagramima?</vt:lpstr>
      <vt:lpstr>Na vagi se nalaze četiri kutije jednakih masa. Kolika je masa jedne kutije u dekgramima?</vt:lpstr>
      <vt:lpstr>Kolika je masa jedne lubenice, ako pretpostavimo da su obje jednakih masa?</vt:lpstr>
      <vt:lpstr>Kolika je masa jedne lubenice, ako pretpostavimo da su obje jednakih masa?</vt:lpstr>
      <vt:lpstr>Koliko iznosi masa jedne kapljice vode ako znamo da masa 100 kapljica vode iznosi 10 g?</vt:lpstr>
      <vt:lpstr>Koliko iznosi masa jedne kapljice vode ako znamo da masa 100 kapljica vode iznosi 10 g?</vt:lpstr>
      <vt:lpstr>U posudu s vodom uronjena su tri tijela, čiji su položaji prikazani na slici. Kako se odnose njihove gustoće?</vt:lpstr>
      <vt:lpstr>U posudu s vodom uronjena su tri tijela, čiji su položaji prikazani na slici. Kako se odnose njihove gustoće?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Sanja Martinko</dc:creator>
  <cp:lastModifiedBy>Sanja Martinko</cp:lastModifiedBy>
  <cp:revision>10</cp:revision>
  <dcterms:created xsi:type="dcterms:W3CDTF">2020-11-04T00:44:26Z</dcterms:created>
  <dcterms:modified xsi:type="dcterms:W3CDTF">2020-11-07T17:21:11Z</dcterms:modified>
</cp:coreProperties>
</file>