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314" r:id="rId3"/>
    <p:sldId id="317" r:id="rId4"/>
    <p:sldId id="315" r:id="rId5"/>
    <p:sldId id="318" r:id="rId6"/>
    <p:sldId id="328" r:id="rId7"/>
    <p:sldId id="316" r:id="rId8"/>
    <p:sldId id="319" r:id="rId9"/>
    <p:sldId id="329" r:id="rId10"/>
    <p:sldId id="320" r:id="rId11"/>
    <p:sldId id="330" r:id="rId12"/>
    <p:sldId id="331" r:id="rId13"/>
    <p:sldId id="321" r:id="rId14"/>
    <p:sldId id="322" r:id="rId15"/>
    <p:sldId id="332" r:id="rId16"/>
    <p:sldId id="333" r:id="rId17"/>
    <p:sldId id="323" r:id="rId18"/>
    <p:sldId id="324" r:id="rId19"/>
    <p:sldId id="334" r:id="rId20"/>
    <p:sldId id="325" r:id="rId21"/>
    <p:sldId id="335" r:id="rId22"/>
    <p:sldId id="257" r:id="rId23"/>
    <p:sldId id="258" r:id="rId24"/>
    <p:sldId id="259" r:id="rId25"/>
    <p:sldId id="260" r:id="rId26"/>
    <p:sldId id="261" r:id="rId27"/>
    <p:sldId id="262" r:id="rId28"/>
    <p:sldId id="263" r:id="rId29"/>
    <p:sldId id="264" r:id="rId30"/>
    <p:sldId id="275" r:id="rId31"/>
    <p:sldId id="337" r:id="rId32"/>
    <p:sldId id="276" r:id="rId33"/>
    <p:sldId id="338" r:id="rId34"/>
    <p:sldId id="277" r:id="rId35"/>
    <p:sldId id="339" r:id="rId36"/>
    <p:sldId id="278" r:id="rId37"/>
    <p:sldId id="340" r:id="rId38"/>
    <p:sldId id="336" r:id="rId39"/>
  </p:sldIdLst>
  <p:sldSz cx="12192000" cy="6858000"/>
  <p:notesSz cx="6858000" cy="9144000"/>
  <p:defaultTextStyle>
    <a:defPPr>
      <a:defRPr lang="sr-Latn-R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Sanja Martinko" initials="SM" lastIdx="5" clrIdx="0">
    <p:extLst>
      <p:ext uri="{19B8F6BF-5375-455C-9EA6-DF929625EA0E}">
        <p15:presenceInfo xmlns:p15="http://schemas.microsoft.com/office/powerpoint/2012/main" userId="3904d20f50a6485e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78" d="100"/>
          <a:sy n="78" d="100"/>
        </p:scale>
        <p:origin x="778" y="7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commentAuthors" Target="commentAuthor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heme" Target="theme/theme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slaj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672431F4-431A-4DF6-BE5E-D6CFE2435BB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hr-HR"/>
              <a:t>Kliknite da biste uredili stil naslova matrice</a:t>
            </a:r>
          </a:p>
        </p:txBody>
      </p:sp>
      <p:sp>
        <p:nvSpPr>
          <p:cNvPr id="3" name="Podnaslov 2">
            <a:extLst>
              <a:ext uri="{FF2B5EF4-FFF2-40B4-BE49-F238E27FC236}">
                <a16:creationId xmlns:a16="http://schemas.microsoft.com/office/drawing/2014/main" id="{675202EE-019A-4DF7-BDDB-A0F4B22EA6C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r-HR"/>
              <a:t>Kliknite da biste uredili stil podnaslova matrice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id="{29DC199E-B68E-4CDB-8AE9-A9DA33BCC3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E82730-61E5-4CF1-939F-D6790E4A4EAB}" type="datetimeFigureOut">
              <a:rPr lang="hr-HR" smtClean="0"/>
              <a:t>16.12.2022.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id="{F867CF71-6268-417C-8995-3E86C343A6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id="{A62B0644-35CE-48D0-93B9-CEFE843E1F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52E4ED-D228-412B-B985-4AB104D7B380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5079541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okomit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C7A18FED-B124-4D95-901D-1FB02FB376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okomitog teksta 2">
            <a:extLst>
              <a:ext uri="{FF2B5EF4-FFF2-40B4-BE49-F238E27FC236}">
                <a16:creationId xmlns:a16="http://schemas.microsoft.com/office/drawing/2014/main" id="{2565F2A7-C482-4644-8349-237CFA64F9D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id="{C35C42FD-0C46-4FCA-9982-8CA49B84BF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E82730-61E5-4CF1-939F-D6790E4A4EAB}" type="datetimeFigureOut">
              <a:rPr lang="hr-HR" smtClean="0"/>
              <a:t>16.12.2022.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id="{A3DE694F-245D-4345-A317-F523232F4C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id="{8FAC0436-035E-4299-AA40-8CC4A7DCA5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52E4ED-D228-412B-B985-4AB104D7B380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7721657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Okomit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komiti naslov 1">
            <a:extLst>
              <a:ext uri="{FF2B5EF4-FFF2-40B4-BE49-F238E27FC236}">
                <a16:creationId xmlns:a16="http://schemas.microsoft.com/office/drawing/2014/main" id="{B2252DC8-DC61-4A91-A9F5-B53AC8FDB09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okomitog teksta 2">
            <a:extLst>
              <a:ext uri="{FF2B5EF4-FFF2-40B4-BE49-F238E27FC236}">
                <a16:creationId xmlns:a16="http://schemas.microsoft.com/office/drawing/2014/main" id="{FCE5DB4F-0B20-4A36-89A7-C55CE752082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id="{A1E090F0-3105-4CC4-BEC3-DC4DB31C77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E82730-61E5-4CF1-939F-D6790E4A4EAB}" type="datetimeFigureOut">
              <a:rPr lang="hr-HR" smtClean="0"/>
              <a:t>16.12.2022.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id="{3D82D9CD-0499-4347-8210-7DFCAEE83D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id="{9C557297-8064-427A-90EF-B4BDC92103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52E4ED-D228-412B-B985-4AB104D7B380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4713080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03B5ADD6-364D-4148-BDEA-A0997582B7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165CFFCA-8554-465E-BE59-FFE8B1EBCE2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id="{DDDEFFEE-EEA1-48D2-B0EF-B6D64413B7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E82730-61E5-4CF1-939F-D6790E4A4EAB}" type="datetimeFigureOut">
              <a:rPr lang="hr-HR" smtClean="0"/>
              <a:t>16.12.2022.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id="{8C3DC65C-AB70-444F-8A91-58C91C6060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id="{DE99DB8C-5CB8-4A7C-85A2-365ADEA8C6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52E4ED-D228-412B-B985-4AB104D7B380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0348736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aglavlje sekci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0F114873-1C90-4F14-866F-040D857267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teksta 2">
            <a:extLst>
              <a:ext uri="{FF2B5EF4-FFF2-40B4-BE49-F238E27FC236}">
                <a16:creationId xmlns:a16="http://schemas.microsoft.com/office/drawing/2014/main" id="{2C7D4D33-DF6F-41EC-A7C7-CBA73A29EB0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id="{BE80DD10-BF1C-403C-A40E-2CC5DBB17E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E82730-61E5-4CF1-939F-D6790E4A4EAB}" type="datetimeFigureOut">
              <a:rPr lang="hr-HR" smtClean="0"/>
              <a:t>16.12.2022.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id="{2DFDDF8B-55CA-4BA1-8965-0661DF31A6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id="{730B8635-7154-4C78-A105-53A0C85272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52E4ED-D228-412B-B985-4AB104D7B380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41120624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542E0AEF-F66A-473E-96A4-CE3F2B8C50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CFDCAE23-76C2-45AC-AFD1-7DD4EA1B4FE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4" name="Rezervirano mjesto sadržaja 3">
            <a:extLst>
              <a:ext uri="{FF2B5EF4-FFF2-40B4-BE49-F238E27FC236}">
                <a16:creationId xmlns:a16="http://schemas.microsoft.com/office/drawing/2014/main" id="{B241753F-65F4-431E-8FBF-8A11EFFDCCE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5" name="Rezervirano mjesto datuma 4">
            <a:extLst>
              <a:ext uri="{FF2B5EF4-FFF2-40B4-BE49-F238E27FC236}">
                <a16:creationId xmlns:a16="http://schemas.microsoft.com/office/drawing/2014/main" id="{A38DF749-1C95-498A-ADB9-0D2873F4A2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E82730-61E5-4CF1-939F-D6790E4A4EAB}" type="datetimeFigureOut">
              <a:rPr lang="hr-HR" smtClean="0"/>
              <a:t>16.12.2022.</a:t>
            </a:fld>
            <a:endParaRPr lang="hr-HR"/>
          </a:p>
        </p:txBody>
      </p:sp>
      <p:sp>
        <p:nvSpPr>
          <p:cNvPr id="6" name="Rezervirano mjesto podnožja 5">
            <a:extLst>
              <a:ext uri="{FF2B5EF4-FFF2-40B4-BE49-F238E27FC236}">
                <a16:creationId xmlns:a16="http://schemas.microsoft.com/office/drawing/2014/main" id="{A5040C30-029A-45DB-A8E0-256F4FBD1F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>
            <a:extLst>
              <a:ext uri="{FF2B5EF4-FFF2-40B4-BE49-F238E27FC236}">
                <a16:creationId xmlns:a16="http://schemas.microsoft.com/office/drawing/2014/main" id="{9CCBE1B9-5B62-4FE3-B373-8AF0E7B3E4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52E4ED-D228-412B-B985-4AB104D7B380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5521113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Uspored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78AA3B42-2114-41FD-A84D-0FA8C39576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teksta 2">
            <a:extLst>
              <a:ext uri="{FF2B5EF4-FFF2-40B4-BE49-F238E27FC236}">
                <a16:creationId xmlns:a16="http://schemas.microsoft.com/office/drawing/2014/main" id="{9770A888-2133-4741-909C-B915670312C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4" name="Rezervirano mjesto sadržaja 3">
            <a:extLst>
              <a:ext uri="{FF2B5EF4-FFF2-40B4-BE49-F238E27FC236}">
                <a16:creationId xmlns:a16="http://schemas.microsoft.com/office/drawing/2014/main" id="{2B6ABB39-6297-4B6B-9694-98D45358B13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5" name="Rezervirano mjesto teksta 4">
            <a:extLst>
              <a:ext uri="{FF2B5EF4-FFF2-40B4-BE49-F238E27FC236}">
                <a16:creationId xmlns:a16="http://schemas.microsoft.com/office/drawing/2014/main" id="{6C786512-133D-4824-A3CD-D649915848B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6" name="Rezervirano mjesto sadržaja 5">
            <a:extLst>
              <a:ext uri="{FF2B5EF4-FFF2-40B4-BE49-F238E27FC236}">
                <a16:creationId xmlns:a16="http://schemas.microsoft.com/office/drawing/2014/main" id="{69C3334E-A7BD-4D2C-B8B2-2A365B50237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7" name="Rezervirano mjesto datuma 6">
            <a:extLst>
              <a:ext uri="{FF2B5EF4-FFF2-40B4-BE49-F238E27FC236}">
                <a16:creationId xmlns:a16="http://schemas.microsoft.com/office/drawing/2014/main" id="{3F05F9FA-CF4C-49F0-ABB5-89D8594B23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E82730-61E5-4CF1-939F-D6790E4A4EAB}" type="datetimeFigureOut">
              <a:rPr lang="hr-HR" smtClean="0"/>
              <a:t>16.12.2022.</a:t>
            </a:fld>
            <a:endParaRPr lang="hr-HR"/>
          </a:p>
        </p:txBody>
      </p:sp>
      <p:sp>
        <p:nvSpPr>
          <p:cNvPr id="8" name="Rezervirano mjesto podnožja 7">
            <a:extLst>
              <a:ext uri="{FF2B5EF4-FFF2-40B4-BE49-F238E27FC236}">
                <a16:creationId xmlns:a16="http://schemas.microsoft.com/office/drawing/2014/main" id="{9FF30FD7-6B60-4371-9A0B-E0F8AA4666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9" name="Rezervirano mjesto broja slajda 8">
            <a:extLst>
              <a:ext uri="{FF2B5EF4-FFF2-40B4-BE49-F238E27FC236}">
                <a16:creationId xmlns:a16="http://schemas.microsoft.com/office/drawing/2014/main" id="{2544C0A7-422A-4050-B3F8-A3B417CE62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52E4ED-D228-412B-B985-4AB104D7B380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3124193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2BF50A33-8DB9-4211-8C6F-5801AB52D7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datuma 2">
            <a:extLst>
              <a:ext uri="{FF2B5EF4-FFF2-40B4-BE49-F238E27FC236}">
                <a16:creationId xmlns:a16="http://schemas.microsoft.com/office/drawing/2014/main" id="{4BD54229-2504-485F-8E6E-F774B30CA7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E82730-61E5-4CF1-939F-D6790E4A4EAB}" type="datetimeFigureOut">
              <a:rPr lang="hr-HR" smtClean="0"/>
              <a:t>16.12.2022.</a:t>
            </a:fld>
            <a:endParaRPr lang="hr-HR"/>
          </a:p>
        </p:txBody>
      </p:sp>
      <p:sp>
        <p:nvSpPr>
          <p:cNvPr id="4" name="Rezervirano mjesto podnožja 3">
            <a:extLst>
              <a:ext uri="{FF2B5EF4-FFF2-40B4-BE49-F238E27FC236}">
                <a16:creationId xmlns:a16="http://schemas.microsoft.com/office/drawing/2014/main" id="{06509029-7871-4D27-99F3-271948FFCA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Rezervirano mjesto broja slajda 4">
            <a:extLst>
              <a:ext uri="{FF2B5EF4-FFF2-40B4-BE49-F238E27FC236}">
                <a16:creationId xmlns:a16="http://schemas.microsoft.com/office/drawing/2014/main" id="{DB947B8C-4D09-48A5-83F6-0C8C9DD1CF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52E4ED-D228-412B-B985-4AB104D7B380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316672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datuma 1">
            <a:extLst>
              <a:ext uri="{FF2B5EF4-FFF2-40B4-BE49-F238E27FC236}">
                <a16:creationId xmlns:a16="http://schemas.microsoft.com/office/drawing/2014/main" id="{A90040CE-FFC5-4F41-8337-6866232D82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E82730-61E5-4CF1-939F-D6790E4A4EAB}" type="datetimeFigureOut">
              <a:rPr lang="hr-HR" smtClean="0"/>
              <a:t>16.12.2022.</a:t>
            </a:fld>
            <a:endParaRPr lang="hr-HR"/>
          </a:p>
        </p:txBody>
      </p:sp>
      <p:sp>
        <p:nvSpPr>
          <p:cNvPr id="3" name="Rezervirano mjesto podnožja 2">
            <a:extLst>
              <a:ext uri="{FF2B5EF4-FFF2-40B4-BE49-F238E27FC236}">
                <a16:creationId xmlns:a16="http://schemas.microsoft.com/office/drawing/2014/main" id="{BE960720-F221-4002-A9D5-F8AAB741B4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Rezervirano mjesto broja slajda 3">
            <a:extLst>
              <a:ext uri="{FF2B5EF4-FFF2-40B4-BE49-F238E27FC236}">
                <a16:creationId xmlns:a16="http://schemas.microsoft.com/office/drawing/2014/main" id="{A882D930-A69C-40E0-A744-12619A14DF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52E4ED-D228-412B-B985-4AB104D7B380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1669377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adržaj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2A15E011-748C-4418-A218-D7DEAEEFE4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C5F371A0-2F21-45E7-A8F0-F5988023060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4" name="Rezervirano mjesto teksta 3">
            <a:extLst>
              <a:ext uri="{FF2B5EF4-FFF2-40B4-BE49-F238E27FC236}">
                <a16:creationId xmlns:a16="http://schemas.microsoft.com/office/drawing/2014/main" id="{EEAE8BAD-0C29-4C22-93F4-5EFF9DC57FE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5" name="Rezervirano mjesto datuma 4">
            <a:extLst>
              <a:ext uri="{FF2B5EF4-FFF2-40B4-BE49-F238E27FC236}">
                <a16:creationId xmlns:a16="http://schemas.microsoft.com/office/drawing/2014/main" id="{B55C2834-CDA3-4885-B63D-B8901BADF5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E82730-61E5-4CF1-939F-D6790E4A4EAB}" type="datetimeFigureOut">
              <a:rPr lang="hr-HR" smtClean="0"/>
              <a:t>16.12.2022.</a:t>
            </a:fld>
            <a:endParaRPr lang="hr-HR"/>
          </a:p>
        </p:txBody>
      </p:sp>
      <p:sp>
        <p:nvSpPr>
          <p:cNvPr id="6" name="Rezervirano mjesto podnožja 5">
            <a:extLst>
              <a:ext uri="{FF2B5EF4-FFF2-40B4-BE49-F238E27FC236}">
                <a16:creationId xmlns:a16="http://schemas.microsoft.com/office/drawing/2014/main" id="{BC160635-F943-4CEE-A0FA-0E9F3AF756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>
            <a:extLst>
              <a:ext uri="{FF2B5EF4-FFF2-40B4-BE49-F238E27FC236}">
                <a16:creationId xmlns:a16="http://schemas.microsoft.com/office/drawing/2014/main" id="{52491893-4F65-4677-A89E-0C098A9C0C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52E4ED-D228-412B-B985-4AB104D7B380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9427113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7EA04461-C171-4310-8C43-18554A45CC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slike 2">
            <a:extLst>
              <a:ext uri="{FF2B5EF4-FFF2-40B4-BE49-F238E27FC236}">
                <a16:creationId xmlns:a16="http://schemas.microsoft.com/office/drawing/2014/main" id="{11351682-A09D-459F-A61A-AC88712626B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r-HR"/>
          </a:p>
        </p:txBody>
      </p:sp>
      <p:sp>
        <p:nvSpPr>
          <p:cNvPr id="4" name="Rezervirano mjesto teksta 3">
            <a:extLst>
              <a:ext uri="{FF2B5EF4-FFF2-40B4-BE49-F238E27FC236}">
                <a16:creationId xmlns:a16="http://schemas.microsoft.com/office/drawing/2014/main" id="{BE6AE221-7310-4481-8216-E52D926AF29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5" name="Rezervirano mjesto datuma 4">
            <a:extLst>
              <a:ext uri="{FF2B5EF4-FFF2-40B4-BE49-F238E27FC236}">
                <a16:creationId xmlns:a16="http://schemas.microsoft.com/office/drawing/2014/main" id="{5B52B33F-CD54-4C34-B3C5-235FA9CD26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E82730-61E5-4CF1-939F-D6790E4A4EAB}" type="datetimeFigureOut">
              <a:rPr lang="hr-HR" smtClean="0"/>
              <a:t>16.12.2022.</a:t>
            </a:fld>
            <a:endParaRPr lang="hr-HR"/>
          </a:p>
        </p:txBody>
      </p:sp>
      <p:sp>
        <p:nvSpPr>
          <p:cNvPr id="6" name="Rezervirano mjesto podnožja 5">
            <a:extLst>
              <a:ext uri="{FF2B5EF4-FFF2-40B4-BE49-F238E27FC236}">
                <a16:creationId xmlns:a16="http://schemas.microsoft.com/office/drawing/2014/main" id="{4CD6894A-6130-4077-92A6-CD8F44C387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>
            <a:extLst>
              <a:ext uri="{FF2B5EF4-FFF2-40B4-BE49-F238E27FC236}">
                <a16:creationId xmlns:a16="http://schemas.microsoft.com/office/drawing/2014/main" id="{798B457F-63DC-46FD-B9D4-4B18EEFE7B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52E4ED-D228-412B-B985-4AB104D7B380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40366874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naslova 1">
            <a:extLst>
              <a:ext uri="{FF2B5EF4-FFF2-40B4-BE49-F238E27FC236}">
                <a16:creationId xmlns:a16="http://schemas.microsoft.com/office/drawing/2014/main" id="{1B7C85BF-E619-476A-9789-3F8F8EF474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teksta 2">
            <a:extLst>
              <a:ext uri="{FF2B5EF4-FFF2-40B4-BE49-F238E27FC236}">
                <a16:creationId xmlns:a16="http://schemas.microsoft.com/office/drawing/2014/main" id="{8B721212-EB50-4BB2-8505-5FFAC295441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id="{DF718C8B-AAE3-447C-828C-FE40B15DB5D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4E82730-61E5-4CF1-939F-D6790E4A4EAB}" type="datetimeFigureOut">
              <a:rPr lang="hr-HR" smtClean="0"/>
              <a:t>16.12.2022.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id="{60D5C5CA-BE94-4DA6-ADB6-6BBD1876CC2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id="{C8FF803C-B0EA-4ED0-999F-1A28697EF26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52E4ED-D228-412B-B985-4AB104D7B380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8490670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r-Latn-R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emf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emf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emf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emf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emf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emf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330FDD04-4A41-431D-8305-3B7FD3A49A9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hr-HR" dirty="0"/>
              <a:t>Ponavljanje gradiva</a:t>
            </a:r>
          </a:p>
        </p:txBody>
      </p:sp>
      <p:sp>
        <p:nvSpPr>
          <p:cNvPr id="3" name="Podnaslov 2">
            <a:extLst>
              <a:ext uri="{FF2B5EF4-FFF2-40B4-BE49-F238E27FC236}">
                <a16:creationId xmlns:a16="http://schemas.microsoft.com/office/drawing/2014/main" id="{01FDC1FB-4F65-4D94-A7C8-CE26E50D09F6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117014720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EB990111-7491-4786-9A44-BF1BB5551B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Što smo naučili?</a:t>
            </a:r>
          </a:p>
        </p:txBody>
      </p:sp>
      <p:sp>
        <p:nvSpPr>
          <p:cNvPr id="4" name="Rezervirano mjesto sadržaja 3">
            <a:extLst>
              <a:ext uri="{FF2B5EF4-FFF2-40B4-BE49-F238E27FC236}">
                <a16:creationId xmlns:a16="http://schemas.microsoft.com/office/drawing/2014/main" id="{73D74398-47A0-4FCD-BF3D-C2DFE0D62B1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marL="0" indent="0">
              <a:buNone/>
            </a:pPr>
            <a:r>
              <a:rPr lang="hr-HR" b="1" dirty="0"/>
              <a:t>5.</a:t>
            </a:r>
            <a:r>
              <a:rPr lang="hr-HR" dirty="0"/>
              <a:t> Stanemo li nogom na lopticu za tenis, promijenit ćemo njen oblik. Na nogu će nam djelovati:</a:t>
            </a:r>
          </a:p>
          <a:p>
            <a:pPr marL="0" indent="0">
              <a:buNone/>
            </a:pPr>
            <a:r>
              <a:rPr lang="hr-HR" dirty="0"/>
              <a:t>(a) sila teža                </a:t>
            </a:r>
          </a:p>
          <a:p>
            <a:pPr marL="0" indent="0">
              <a:buNone/>
            </a:pPr>
            <a:r>
              <a:rPr lang="hr-HR" dirty="0"/>
              <a:t>(b) magnetska sila           </a:t>
            </a:r>
          </a:p>
          <a:p>
            <a:pPr marL="0" indent="0">
              <a:buNone/>
            </a:pPr>
            <a:r>
              <a:rPr lang="hr-HR" dirty="0"/>
              <a:t>(c) elastična sila          </a:t>
            </a:r>
          </a:p>
          <a:p>
            <a:pPr marL="0" indent="0">
              <a:buNone/>
            </a:pPr>
            <a:r>
              <a:rPr lang="hr-HR" dirty="0"/>
              <a:t>(d) potisna sila           </a:t>
            </a:r>
          </a:p>
          <a:p>
            <a:pPr marL="0" indent="0">
              <a:buNone/>
            </a:pPr>
            <a:r>
              <a:rPr lang="hr-HR" dirty="0"/>
              <a:t>(e) sila trenja</a:t>
            </a:r>
          </a:p>
          <a:p>
            <a:endParaRPr lang="hr-HR" dirty="0"/>
          </a:p>
        </p:txBody>
      </p:sp>
      <p:pic>
        <p:nvPicPr>
          <p:cNvPr id="8" name="Rezervirano mjesto sadržaja 7">
            <a:extLst>
              <a:ext uri="{FF2B5EF4-FFF2-40B4-BE49-F238E27FC236}">
                <a16:creationId xmlns:a16="http://schemas.microsoft.com/office/drawing/2014/main" id="{95729252-D2C9-4122-ACF3-D978D0E539D2}"/>
              </a:ext>
            </a:extLst>
          </p:cNvPr>
          <p:cNvPicPr>
            <a:picLocks noGrp="1"/>
          </p:cNvPicPr>
          <p:nvPr>
            <p:ph sz="half" idx="2"/>
          </p:nvPr>
        </p:nvPicPr>
        <p:blipFill rotWithShape="1">
          <a:blip r:embed="rId2"/>
          <a:srcRect l="28704" t="30100" r="40211" b="37448"/>
          <a:stretch/>
        </p:blipFill>
        <p:spPr bwMode="auto">
          <a:xfrm>
            <a:off x="6172200" y="2479882"/>
            <a:ext cx="5181600" cy="3042824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00187746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EB990111-7491-4786-9A44-BF1BB5551B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Što smo naučili?</a:t>
            </a:r>
          </a:p>
        </p:txBody>
      </p:sp>
      <p:sp>
        <p:nvSpPr>
          <p:cNvPr id="4" name="Rezervirano mjesto sadržaja 3">
            <a:extLst>
              <a:ext uri="{FF2B5EF4-FFF2-40B4-BE49-F238E27FC236}">
                <a16:creationId xmlns:a16="http://schemas.microsoft.com/office/drawing/2014/main" id="{73D74398-47A0-4FCD-BF3D-C2DFE0D62B1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marL="0" indent="0">
              <a:buNone/>
            </a:pPr>
            <a:r>
              <a:rPr lang="hr-HR" b="1" dirty="0"/>
              <a:t>5.</a:t>
            </a:r>
            <a:r>
              <a:rPr lang="hr-HR" dirty="0"/>
              <a:t> Stanemo li nogom na lopticu za tenis, promijenit ćemo njen oblik. Na nogu će nam djelovati:</a:t>
            </a:r>
          </a:p>
          <a:p>
            <a:pPr marL="0" indent="0">
              <a:buNone/>
            </a:pPr>
            <a:r>
              <a:rPr lang="hr-HR" dirty="0"/>
              <a:t>(a) sila teža                </a:t>
            </a:r>
          </a:p>
          <a:p>
            <a:pPr marL="0" indent="0">
              <a:buNone/>
            </a:pPr>
            <a:r>
              <a:rPr lang="hr-HR" dirty="0"/>
              <a:t>(b) magnetska sila           </a:t>
            </a:r>
          </a:p>
          <a:p>
            <a:pPr marL="0" indent="0">
              <a:buNone/>
            </a:pPr>
            <a:r>
              <a:rPr lang="hr-HR" dirty="0"/>
              <a:t>(c) elastična sila          </a:t>
            </a:r>
          </a:p>
          <a:p>
            <a:pPr marL="0" indent="0">
              <a:buNone/>
            </a:pPr>
            <a:r>
              <a:rPr lang="hr-HR" dirty="0"/>
              <a:t>(d) potisna sila           </a:t>
            </a:r>
          </a:p>
          <a:p>
            <a:pPr marL="0" indent="0">
              <a:buNone/>
            </a:pPr>
            <a:r>
              <a:rPr lang="hr-HR" dirty="0"/>
              <a:t>(e) sila trenja</a:t>
            </a:r>
          </a:p>
          <a:p>
            <a:endParaRPr lang="hr-HR" dirty="0"/>
          </a:p>
        </p:txBody>
      </p:sp>
      <p:pic>
        <p:nvPicPr>
          <p:cNvPr id="8" name="Rezervirano mjesto sadržaja 7">
            <a:extLst>
              <a:ext uri="{FF2B5EF4-FFF2-40B4-BE49-F238E27FC236}">
                <a16:creationId xmlns:a16="http://schemas.microsoft.com/office/drawing/2014/main" id="{95729252-D2C9-4122-ACF3-D978D0E539D2}"/>
              </a:ext>
            </a:extLst>
          </p:cNvPr>
          <p:cNvPicPr>
            <a:picLocks noGrp="1"/>
          </p:cNvPicPr>
          <p:nvPr>
            <p:ph sz="half" idx="2"/>
          </p:nvPr>
        </p:nvPicPr>
        <p:blipFill rotWithShape="1">
          <a:blip r:embed="rId2"/>
          <a:srcRect l="28704" t="30100" r="40211" b="37448"/>
          <a:stretch/>
        </p:blipFill>
        <p:spPr bwMode="auto">
          <a:xfrm>
            <a:off x="6172200" y="2479882"/>
            <a:ext cx="5181600" cy="3042824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5" name="Elipsa 4">
            <a:extLst>
              <a:ext uri="{FF2B5EF4-FFF2-40B4-BE49-F238E27FC236}">
                <a16:creationId xmlns:a16="http://schemas.microsoft.com/office/drawing/2014/main" id="{5282CC20-0D16-4E68-89B5-14D8A4523C5D}"/>
              </a:ext>
            </a:extLst>
          </p:cNvPr>
          <p:cNvSpPr/>
          <p:nvPr/>
        </p:nvSpPr>
        <p:spPr>
          <a:xfrm>
            <a:off x="838200" y="4212357"/>
            <a:ext cx="503854" cy="354563"/>
          </a:xfrm>
          <a:prstGeom prst="ellipse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01971010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87E4FEFC-C881-4150-BF91-44DB3BD5D0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Što smo naučili?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1F3DA84B-C483-439C-948E-E80CC636EDE2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hr-HR" b="1" dirty="0"/>
              <a:t>6. </a:t>
            </a:r>
            <a:r>
              <a:rPr lang="hr-HR" dirty="0"/>
              <a:t>Hobotnica bježi istiskujući vodu. Kojom silom molekule vode pritom djeluju na hobotnicu?</a:t>
            </a:r>
          </a:p>
          <a:p>
            <a:pPr marL="514350" indent="-514350">
              <a:buAutoNum type="alphaLcParenBoth"/>
            </a:pPr>
            <a:r>
              <a:rPr lang="hr-HR" dirty="0"/>
              <a:t>silom težom   </a:t>
            </a:r>
          </a:p>
          <a:p>
            <a:pPr marL="514350" indent="-514350">
              <a:buAutoNum type="alphaLcParenBoth"/>
            </a:pPr>
            <a:r>
              <a:rPr lang="hr-HR" dirty="0"/>
              <a:t>električnom silom   </a:t>
            </a:r>
          </a:p>
          <a:p>
            <a:pPr marL="514350" indent="-514350">
              <a:buAutoNum type="alphaLcParenBoth"/>
            </a:pPr>
            <a:r>
              <a:rPr lang="hr-HR" dirty="0"/>
              <a:t>potisnom silom    </a:t>
            </a:r>
          </a:p>
          <a:p>
            <a:pPr marL="514350" indent="-514350">
              <a:buAutoNum type="alphaLcParenBoth"/>
            </a:pPr>
            <a:r>
              <a:rPr lang="hr-HR" dirty="0"/>
              <a:t>silom trenja     </a:t>
            </a:r>
          </a:p>
          <a:p>
            <a:pPr marL="514350" indent="-514350">
              <a:buAutoNum type="alphaLcParenBoth"/>
            </a:pPr>
            <a:r>
              <a:rPr lang="hr-HR" dirty="0"/>
              <a:t>magnetskom silom</a:t>
            </a:r>
          </a:p>
          <a:p>
            <a:endParaRPr lang="hr-HR" dirty="0"/>
          </a:p>
        </p:txBody>
      </p:sp>
      <p:pic>
        <p:nvPicPr>
          <p:cNvPr id="5" name="Rezervirano mjesto sadržaja 4">
            <a:extLst>
              <a:ext uri="{FF2B5EF4-FFF2-40B4-BE49-F238E27FC236}">
                <a16:creationId xmlns:a16="http://schemas.microsoft.com/office/drawing/2014/main" id="{6ADC305B-7B1E-4CD0-9620-1C8FB68AAD2D}"/>
              </a:ext>
            </a:extLst>
          </p:cNvPr>
          <p:cNvPicPr>
            <a:picLocks noGrp="1"/>
          </p:cNvPicPr>
          <p:nvPr>
            <p:ph sz="half" idx="2"/>
          </p:nvPr>
        </p:nvPicPr>
        <p:blipFill rotWithShape="1">
          <a:blip r:embed="rId2"/>
          <a:srcRect l="28307" t="27043" r="52777" b="45679"/>
          <a:stretch/>
        </p:blipFill>
        <p:spPr bwMode="auto">
          <a:xfrm>
            <a:off x="7033321" y="2598250"/>
            <a:ext cx="3459358" cy="2806088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16958820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87E4FEFC-C881-4150-BF91-44DB3BD5D0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Što smo naučili?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1F3DA84B-C483-439C-948E-E80CC636EDE2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hr-HR" b="1" dirty="0"/>
              <a:t>6. </a:t>
            </a:r>
            <a:r>
              <a:rPr lang="hr-HR" dirty="0"/>
              <a:t>Hobotnica bježi istiskujući vodu. Kojom silom molekule vode pritom djeluju na hobotnicu?</a:t>
            </a:r>
          </a:p>
          <a:p>
            <a:pPr marL="514350" indent="-514350">
              <a:buAutoNum type="alphaLcParenBoth"/>
            </a:pPr>
            <a:r>
              <a:rPr lang="hr-HR" dirty="0"/>
              <a:t>silom težom   </a:t>
            </a:r>
          </a:p>
          <a:p>
            <a:pPr marL="514350" indent="-514350">
              <a:buAutoNum type="alphaLcParenBoth"/>
            </a:pPr>
            <a:r>
              <a:rPr lang="hr-HR" dirty="0"/>
              <a:t>električnom silom   </a:t>
            </a:r>
          </a:p>
          <a:p>
            <a:pPr marL="514350" indent="-514350">
              <a:buAutoNum type="alphaLcParenBoth"/>
            </a:pPr>
            <a:r>
              <a:rPr lang="hr-HR" dirty="0"/>
              <a:t>potisnom silom    </a:t>
            </a:r>
          </a:p>
          <a:p>
            <a:pPr marL="514350" indent="-514350">
              <a:buAutoNum type="alphaLcParenBoth"/>
            </a:pPr>
            <a:r>
              <a:rPr lang="hr-HR" dirty="0"/>
              <a:t>silom trenja     </a:t>
            </a:r>
          </a:p>
          <a:p>
            <a:pPr marL="514350" indent="-514350">
              <a:buAutoNum type="alphaLcParenBoth"/>
            </a:pPr>
            <a:r>
              <a:rPr lang="hr-HR" dirty="0"/>
              <a:t>magnetskom silom</a:t>
            </a:r>
          </a:p>
          <a:p>
            <a:endParaRPr lang="hr-HR" dirty="0"/>
          </a:p>
        </p:txBody>
      </p:sp>
      <p:pic>
        <p:nvPicPr>
          <p:cNvPr id="5" name="Rezervirano mjesto sadržaja 4">
            <a:extLst>
              <a:ext uri="{FF2B5EF4-FFF2-40B4-BE49-F238E27FC236}">
                <a16:creationId xmlns:a16="http://schemas.microsoft.com/office/drawing/2014/main" id="{6ADC305B-7B1E-4CD0-9620-1C8FB68AAD2D}"/>
              </a:ext>
            </a:extLst>
          </p:cNvPr>
          <p:cNvPicPr>
            <a:picLocks noGrp="1"/>
          </p:cNvPicPr>
          <p:nvPr>
            <p:ph sz="half" idx="2"/>
          </p:nvPr>
        </p:nvPicPr>
        <p:blipFill rotWithShape="1">
          <a:blip r:embed="rId2"/>
          <a:srcRect l="28307" t="27043" r="52777" b="45679"/>
          <a:stretch/>
        </p:blipFill>
        <p:spPr bwMode="auto">
          <a:xfrm>
            <a:off x="7033321" y="2598250"/>
            <a:ext cx="3459358" cy="2806088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6" name="Elipsa 5">
            <a:extLst>
              <a:ext uri="{FF2B5EF4-FFF2-40B4-BE49-F238E27FC236}">
                <a16:creationId xmlns:a16="http://schemas.microsoft.com/office/drawing/2014/main" id="{EBC9B6F8-9BC5-4D7C-BECB-716F29F5813A}"/>
              </a:ext>
            </a:extLst>
          </p:cNvPr>
          <p:cNvSpPr/>
          <p:nvPr/>
        </p:nvSpPr>
        <p:spPr>
          <a:xfrm>
            <a:off x="838200" y="4212357"/>
            <a:ext cx="503854" cy="354563"/>
          </a:xfrm>
          <a:prstGeom prst="ellipse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53766062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CCB3EEAE-E69B-45DD-84B1-C2A971ED2E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Što smo naučili?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F43BA2C6-6096-4473-9465-3233C95587D1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hr-HR" b="1" dirty="0"/>
              <a:t>7. </a:t>
            </a:r>
            <a:r>
              <a:rPr lang="hr-HR" dirty="0"/>
              <a:t>Na skakača u vodu djeluje:</a:t>
            </a:r>
          </a:p>
          <a:p>
            <a:pPr marL="0" indent="0">
              <a:buNone/>
            </a:pPr>
            <a:r>
              <a:rPr lang="hr-HR" dirty="0"/>
              <a:t>(a)  električna sila          </a:t>
            </a:r>
          </a:p>
          <a:p>
            <a:pPr marL="0" indent="0">
              <a:buNone/>
            </a:pPr>
            <a:r>
              <a:rPr lang="hr-HR" dirty="0"/>
              <a:t>(b) sila trenja       </a:t>
            </a:r>
          </a:p>
          <a:p>
            <a:pPr marL="0" indent="0">
              <a:buNone/>
            </a:pPr>
            <a:r>
              <a:rPr lang="hr-HR" dirty="0"/>
              <a:t>(c) sila teža        </a:t>
            </a:r>
          </a:p>
          <a:p>
            <a:pPr marL="0" indent="0">
              <a:buNone/>
            </a:pPr>
            <a:r>
              <a:rPr lang="hr-HR" dirty="0"/>
              <a:t>(d) magnetska sila      </a:t>
            </a:r>
          </a:p>
          <a:p>
            <a:pPr marL="0" indent="0">
              <a:buNone/>
            </a:pPr>
            <a:r>
              <a:rPr lang="hr-HR" dirty="0"/>
              <a:t>(e) potisna sila</a:t>
            </a:r>
          </a:p>
          <a:p>
            <a:endParaRPr lang="hr-HR" dirty="0"/>
          </a:p>
        </p:txBody>
      </p:sp>
      <p:pic>
        <p:nvPicPr>
          <p:cNvPr id="5" name="Rezervirano mjesto sadržaja 4">
            <a:extLst>
              <a:ext uri="{FF2B5EF4-FFF2-40B4-BE49-F238E27FC236}">
                <a16:creationId xmlns:a16="http://schemas.microsoft.com/office/drawing/2014/main" id="{5B71EA94-F071-4076-8A9A-A29AB7E2750F}"/>
              </a:ext>
            </a:extLst>
          </p:cNvPr>
          <p:cNvPicPr>
            <a:picLocks noGrp="1"/>
          </p:cNvPicPr>
          <p:nvPr>
            <p:ph sz="half" idx="2"/>
          </p:nvPr>
        </p:nvPicPr>
        <p:blipFill rotWithShape="1">
          <a:blip r:embed="rId2"/>
          <a:srcRect l="28439" t="23280" r="40741" b="39801"/>
          <a:stretch/>
        </p:blipFill>
        <p:spPr bwMode="auto">
          <a:xfrm>
            <a:off x="6172200" y="2255577"/>
            <a:ext cx="5181600" cy="3491433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31931984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CCB3EEAE-E69B-45DD-84B1-C2A971ED2E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Što smo naučili?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F43BA2C6-6096-4473-9465-3233C95587D1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hr-HR" b="1" dirty="0"/>
              <a:t>7. </a:t>
            </a:r>
            <a:r>
              <a:rPr lang="hr-HR" dirty="0"/>
              <a:t>Na skakača u vodu djeluje:</a:t>
            </a:r>
          </a:p>
          <a:p>
            <a:pPr marL="0" indent="0">
              <a:buNone/>
            </a:pPr>
            <a:r>
              <a:rPr lang="hr-HR" dirty="0"/>
              <a:t>(a)  električna sila          </a:t>
            </a:r>
          </a:p>
          <a:p>
            <a:pPr marL="0" indent="0">
              <a:buNone/>
            </a:pPr>
            <a:r>
              <a:rPr lang="hr-HR" dirty="0"/>
              <a:t>(b) sila trenja       </a:t>
            </a:r>
          </a:p>
          <a:p>
            <a:pPr marL="0" indent="0">
              <a:buNone/>
            </a:pPr>
            <a:r>
              <a:rPr lang="hr-HR" dirty="0"/>
              <a:t>(c) sila teža        </a:t>
            </a:r>
          </a:p>
          <a:p>
            <a:pPr marL="0" indent="0">
              <a:buNone/>
            </a:pPr>
            <a:r>
              <a:rPr lang="hr-HR" dirty="0"/>
              <a:t>(d) magnetska sila      </a:t>
            </a:r>
          </a:p>
          <a:p>
            <a:pPr marL="0" indent="0">
              <a:buNone/>
            </a:pPr>
            <a:r>
              <a:rPr lang="hr-HR" dirty="0"/>
              <a:t>(e) potisna sila</a:t>
            </a:r>
          </a:p>
          <a:p>
            <a:endParaRPr lang="hr-HR" dirty="0"/>
          </a:p>
        </p:txBody>
      </p:sp>
      <p:pic>
        <p:nvPicPr>
          <p:cNvPr id="5" name="Rezervirano mjesto sadržaja 4">
            <a:extLst>
              <a:ext uri="{FF2B5EF4-FFF2-40B4-BE49-F238E27FC236}">
                <a16:creationId xmlns:a16="http://schemas.microsoft.com/office/drawing/2014/main" id="{5B71EA94-F071-4076-8A9A-A29AB7E2750F}"/>
              </a:ext>
            </a:extLst>
          </p:cNvPr>
          <p:cNvPicPr>
            <a:picLocks noGrp="1"/>
          </p:cNvPicPr>
          <p:nvPr>
            <p:ph sz="half" idx="2"/>
          </p:nvPr>
        </p:nvPicPr>
        <p:blipFill rotWithShape="1">
          <a:blip r:embed="rId2"/>
          <a:srcRect l="28439" t="23280" r="40741" b="39801"/>
          <a:stretch/>
        </p:blipFill>
        <p:spPr bwMode="auto">
          <a:xfrm>
            <a:off x="6172200" y="2255577"/>
            <a:ext cx="5181600" cy="3491433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6" name="Elipsa 5">
            <a:extLst>
              <a:ext uri="{FF2B5EF4-FFF2-40B4-BE49-F238E27FC236}">
                <a16:creationId xmlns:a16="http://schemas.microsoft.com/office/drawing/2014/main" id="{68B3ADDD-00FD-441B-95B3-B413D6C7388B}"/>
              </a:ext>
            </a:extLst>
          </p:cNvPr>
          <p:cNvSpPr/>
          <p:nvPr/>
        </p:nvSpPr>
        <p:spPr>
          <a:xfrm>
            <a:off x="838200" y="3429000"/>
            <a:ext cx="503854" cy="354563"/>
          </a:xfrm>
          <a:prstGeom prst="ellipse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88326131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70DFAAB7-6B58-455D-AEAB-2BBEF51605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Što smo naučili?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B2D92D16-3153-44C9-8480-782122E9FBFE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hr-HR" b="1" dirty="0"/>
              <a:t>8.</a:t>
            </a:r>
            <a:r>
              <a:rPr lang="hr-HR" dirty="0"/>
              <a:t> Mjesec kruži oko Zemlje zbog djelovanja:</a:t>
            </a:r>
          </a:p>
          <a:p>
            <a:pPr marL="0" indent="0">
              <a:buNone/>
            </a:pPr>
            <a:r>
              <a:rPr lang="hr-HR" dirty="0"/>
              <a:t>(a) magnetske sile              </a:t>
            </a:r>
          </a:p>
          <a:p>
            <a:pPr marL="0" indent="0">
              <a:buNone/>
            </a:pPr>
            <a:r>
              <a:rPr lang="hr-HR" dirty="0"/>
              <a:t>(b) potisne sile                </a:t>
            </a:r>
          </a:p>
          <a:p>
            <a:pPr marL="0" indent="0">
              <a:buNone/>
            </a:pPr>
            <a:r>
              <a:rPr lang="hr-HR" dirty="0"/>
              <a:t>(c) električne sile        </a:t>
            </a:r>
          </a:p>
          <a:p>
            <a:pPr marL="0" indent="0">
              <a:buNone/>
            </a:pPr>
            <a:r>
              <a:rPr lang="hr-HR" dirty="0"/>
              <a:t>(d) gravitacijske sile          </a:t>
            </a:r>
          </a:p>
          <a:p>
            <a:endParaRPr lang="hr-HR" dirty="0"/>
          </a:p>
        </p:txBody>
      </p:sp>
      <p:pic>
        <p:nvPicPr>
          <p:cNvPr id="2050" name="Picture 2" descr="Zemlja dobila novi prirodni mini-mjesec - Astronomija @ Bug.hr">
            <a:extLst>
              <a:ext uri="{FF2B5EF4-FFF2-40B4-BE49-F238E27FC236}">
                <a16:creationId xmlns:a16="http://schemas.microsoft.com/office/drawing/2014/main" id="{28D55DAD-AB6F-4555-B41C-5149D7CF3549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12159" y="1825625"/>
            <a:ext cx="5181600" cy="27203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5942846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70DFAAB7-6B58-455D-AEAB-2BBEF51605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Što smo naučili?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B2D92D16-3153-44C9-8480-782122E9FBFE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hr-HR" b="1" dirty="0"/>
              <a:t>8.</a:t>
            </a:r>
            <a:r>
              <a:rPr lang="hr-HR" dirty="0"/>
              <a:t> Mjesec kruži oko Zemlje zbog djelovanja:</a:t>
            </a:r>
          </a:p>
          <a:p>
            <a:pPr marL="0" indent="0">
              <a:buNone/>
            </a:pPr>
            <a:r>
              <a:rPr lang="hr-HR" dirty="0"/>
              <a:t>(a) magnetske sile              </a:t>
            </a:r>
          </a:p>
          <a:p>
            <a:pPr marL="0" indent="0">
              <a:buNone/>
            </a:pPr>
            <a:r>
              <a:rPr lang="hr-HR" dirty="0"/>
              <a:t>(b) potisne sile                </a:t>
            </a:r>
          </a:p>
          <a:p>
            <a:pPr marL="0" indent="0">
              <a:buNone/>
            </a:pPr>
            <a:r>
              <a:rPr lang="hr-HR" dirty="0"/>
              <a:t>(c) električne sile        </a:t>
            </a:r>
          </a:p>
          <a:p>
            <a:pPr marL="0" indent="0">
              <a:buNone/>
            </a:pPr>
            <a:r>
              <a:rPr lang="hr-HR" dirty="0"/>
              <a:t>(d) sile teže          </a:t>
            </a:r>
          </a:p>
          <a:p>
            <a:endParaRPr lang="hr-HR" dirty="0"/>
          </a:p>
        </p:txBody>
      </p:sp>
      <p:pic>
        <p:nvPicPr>
          <p:cNvPr id="2050" name="Picture 2" descr="Zemlja dobila novi prirodni mini-mjesec - Astronomija @ Bug.hr">
            <a:extLst>
              <a:ext uri="{FF2B5EF4-FFF2-40B4-BE49-F238E27FC236}">
                <a16:creationId xmlns:a16="http://schemas.microsoft.com/office/drawing/2014/main" id="{28D55DAD-AB6F-4555-B41C-5149D7CF3549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12159" y="1825625"/>
            <a:ext cx="5181600" cy="27203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Elipsa 5">
            <a:extLst>
              <a:ext uri="{FF2B5EF4-FFF2-40B4-BE49-F238E27FC236}">
                <a16:creationId xmlns:a16="http://schemas.microsoft.com/office/drawing/2014/main" id="{4710CF90-618D-4EC6-BEC7-3A21C56138ED}"/>
              </a:ext>
            </a:extLst>
          </p:cNvPr>
          <p:cNvSpPr/>
          <p:nvPr/>
        </p:nvSpPr>
        <p:spPr>
          <a:xfrm>
            <a:off x="838200" y="4368683"/>
            <a:ext cx="503854" cy="354563"/>
          </a:xfrm>
          <a:prstGeom prst="ellipse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93020480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Naslov 6">
            <a:extLst>
              <a:ext uri="{FF2B5EF4-FFF2-40B4-BE49-F238E27FC236}">
                <a16:creationId xmlns:a16="http://schemas.microsoft.com/office/drawing/2014/main" id="{DA34595A-1D81-4AB9-B2EC-66DB0F3073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Što smo naučili?</a:t>
            </a:r>
          </a:p>
        </p:txBody>
      </p:sp>
      <p:sp>
        <p:nvSpPr>
          <p:cNvPr id="8" name="Rezervirano mjesto sadržaja 7">
            <a:extLst>
              <a:ext uri="{FF2B5EF4-FFF2-40B4-BE49-F238E27FC236}">
                <a16:creationId xmlns:a16="http://schemas.microsoft.com/office/drawing/2014/main" id="{95A8F6EC-DF1D-40AB-842B-98F7120F2D7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hr-HR" b="1" dirty="0"/>
              <a:t>9.</a:t>
            </a:r>
            <a:r>
              <a:rPr lang="hr-HR" dirty="0"/>
              <a:t> Sila kao vektorska veličina ima:</a:t>
            </a:r>
          </a:p>
          <a:p>
            <a:pPr marL="0" indent="0">
              <a:buNone/>
            </a:pPr>
            <a:r>
              <a:rPr lang="hr-HR" dirty="0"/>
              <a:t>(a) samo iznos               </a:t>
            </a:r>
          </a:p>
          <a:p>
            <a:pPr marL="0" indent="0">
              <a:buNone/>
            </a:pPr>
            <a:r>
              <a:rPr lang="hr-HR" dirty="0"/>
              <a:t>(b) iznos i orijentaciju                </a:t>
            </a:r>
          </a:p>
          <a:p>
            <a:pPr marL="0" indent="0">
              <a:buNone/>
            </a:pPr>
            <a:r>
              <a:rPr lang="hr-HR" dirty="0"/>
              <a:t>(c) smjer i orijentaciju                 </a:t>
            </a:r>
          </a:p>
          <a:p>
            <a:pPr marL="0" indent="0">
              <a:buNone/>
            </a:pPr>
            <a:r>
              <a:rPr lang="hr-HR" dirty="0"/>
              <a:t>(d) iznos, smjer i orijentaciju</a:t>
            </a:r>
          </a:p>
          <a:p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380751934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Naslov 6">
            <a:extLst>
              <a:ext uri="{FF2B5EF4-FFF2-40B4-BE49-F238E27FC236}">
                <a16:creationId xmlns:a16="http://schemas.microsoft.com/office/drawing/2014/main" id="{DA34595A-1D81-4AB9-B2EC-66DB0F3073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Što smo naučili?</a:t>
            </a:r>
          </a:p>
        </p:txBody>
      </p:sp>
      <p:sp>
        <p:nvSpPr>
          <p:cNvPr id="8" name="Rezervirano mjesto sadržaja 7">
            <a:extLst>
              <a:ext uri="{FF2B5EF4-FFF2-40B4-BE49-F238E27FC236}">
                <a16:creationId xmlns:a16="http://schemas.microsoft.com/office/drawing/2014/main" id="{95A8F6EC-DF1D-40AB-842B-98F7120F2D7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hr-HR" b="1" dirty="0"/>
              <a:t>9.</a:t>
            </a:r>
            <a:r>
              <a:rPr lang="hr-HR" dirty="0"/>
              <a:t> Sila kao vektorska veličina ima:</a:t>
            </a:r>
          </a:p>
          <a:p>
            <a:pPr marL="0" indent="0">
              <a:buNone/>
            </a:pPr>
            <a:r>
              <a:rPr lang="hr-HR" dirty="0"/>
              <a:t>(a) samo iznos               </a:t>
            </a:r>
          </a:p>
          <a:p>
            <a:pPr marL="0" indent="0">
              <a:buNone/>
            </a:pPr>
            <a:r>
              <a:rPr lang="hr-HR" dirty="0"/>
              <a:t>(b) iznos i orijentaciju                </a:t>
            </a:r>
          </a:p>
          <a:p>
            <a:pPr marL="0" indent="0">
              <a:buNone/>
            </a:pPr>
            <a:r>
              <a:rPr lang="hr-HR" dirty="0"/>
              <a:t>(c) smjer i orijentaciju                 </a:t>
            </a:r>
          </a:p>
          <a:p>
            <a:pPr marL="0" indent="0">
              <a:buNone/>
            </a:pPr>
            <a:r>
              <a:rPr lang="hr-HR" dirty="0"/>
              <a:t>(d) iznos, smjer i orijentaciju</a:t>
            </a:r>
          </a:p>
          <a:p>
            <a:endParaRPr lang="hr-HR" dirty="0"/>
          </a:p>
        </p:txBody>
      </p:sp>
      <p:sp>
        <p:nvSpPr>
          <p:cNvPr id="4" name="Elipsa 3">
            <a:extLst>
              <a:ext uri="{FF2B5EF4-FFF2-40B4-BE49-F238E27FC236}">
                <a16:creationId xmlns:a16="http://schemas.microsoft.com/office/drawing/2014/main" id="{E7D63E9F-EC4F-4499-82B9-0EE61AE352F3}"/>
              </a:ext>
            </a:extLst>
          </p:cNvPr>
          <p:cNvSpPr/>
          <p:nvPr/>
        </p:nvSpPr>
        <p:spPr>
          <a:xfrm>
            <a:off x="838200" y="3917717"/>
            <a:ext cx="503854" cy="354563"/>
          </a:xfrm>
          <a:prstGeom prst="ellipse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414371139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02CF8868-B775-4B66-86A7-6E410330C0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Što smo naučili?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7D6B2DE3-6763-4EF2-A603-9087D28FFE0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lvl="0" indent="0">
              <a:buNone/>
            </a:pPr>
            <a:r>
              <a:rPr lang="hr-BA" dirty="0"/>
              <a:t>1. Ako se pod djelovanjem sile od 10 N plava opruga produlji za 5 cm, a crvena opruga za 10 cm. Koja opruga ima veću konstantu opruge?</a:t>
            </a:r>
            <a:endParaRPr lang="hr-HR" dirty="0"/>
          </a:p>
          <a:p>
            <a:pPr marL="457200" lvl="1" indent="0">
              <a:buNone/>
            </a:pPr>
            <a:r>
              <a:rPr lang="hr-BA" dirty="0"/>
              <a:t>(a) Plava opruga.</a:t>
            </a:r>
            <a:endParaRPr lang="hr-HR" dirty="0"/>
          </a:p>
          <a:p>
            <a:pPr marL="457200" lvl="1" indent="0">
              <a:buNone/>
            </a:pPr>
            <a:r>
              <a:rPr lang="hr-BA" dirty="0"/>
              <a:t>(b) Crvena opruga</a:t>
            </a:r>
            <a:endParaRPr lang="hr-HR" dirty="0"/>
          </a:p>
          <a:p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280038263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slov 3">
            <a:extLst>
              <a:ext uri="{FF2B5EF4-FFF2-40B4-BE49-F238E27FC236}">
                <a16:creationId xmlns:a16="http://schemas.microsoft.com/office/drawing/2014/main" id="{09054615-943E-4768-A0C6-1B9B2E4121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Što smo naučili?</a:t>
            </a:r>
          </a:p>
        </p:txBody>
      </p:sp>
      <p:sp>
        <p:nvSpPr>
          <p:cNvPr id="5" name="Rezervirano mjesto sadržaja 4">
            <a:extLst>
              <a:ext uri="{FF2B5EF4-FFF2-40B4-BE49-F238E27FC236}">
                <a16:creationId xmlns:a16="http://schemas.microsoft.com/office/drawing/2014/main" id="{CC807E53-339D-4E21-8B9A-FABBDD9E7B79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hr-HR" b="1" dirty="0"/>
              <a:t>10.</a:t>
            </a:r>
            <a:r>
              <a:rPr lang="hr-HR" dirty="0"/>
              <a:t> Svi su vektori na slici nacrtani u istom mjerilu. Koja od sila ima najveći iznos?</a:t>
            </a:r>
          </a:p>
          <a:p>
            <a:pPr marL="0" indent="0">
              <a:buNone/>
            </a:pPr>
            <a:r>
              <a:rPr lang="hr-HR" dirty="0"/>
              <a:t>(a)  </a:t>
            </a:r>
            <a:r>
              <a:rPr lang="hr-HR" i="1" dirty="0"/>
              <a:t>F</a:t>
            </a:r>
            <a:r>
              <a:rPr lang="hr-HR" i="1" baseline="-25000" dirty="0"/>
              <a:t>1</a:t>
            </a:r>
            <a:r>
              <a:rPr lang="hr-HR" i="1" dirty="0"/>
              <a:t> </a:t>
            </a:r>
            <a:r>
              <a:rPr lang="hr-HR" dirty="0"/>
              <a:t>                      </a:t>
            </a:r>
          </a:p>
          <a:p>
            <a:pPr marL="0" indent="0">
              <a:buNone/>
            </a:pPr>
            <a:r>
              <a:rPr lang="hr-HR" dirty="0"/>
              <a:t>(b)  </a:t>
            </a:r>
            <a:r>
              <a:rPr lang="hr-HR" i="1" dirty="0"/>
              <a:t>F</a:t>
            </a:r>
            <a:r>
              <a:rPr lang="hr-HR" i="1" baseline="-25000" dirty="0"/>
              <a:t>2</a:t>
            </a:r>
            <a:r>
              <a:rPr lang="hr-HR" i="1" dirty="0"/>
              <a:t> </a:t>
            </a:r>
            <a:r>
              <a:rPr lang="hr-HR" dirty="0"/>
              <a:t>                    </a:t>
            </a:r>
          </a:p>
          <a:p>
            <a:pPr marL="0" indent="0">
              <a:buNone/>
            </a:pPr>
            <a:r>
              <a:rPr lang="hr-HR" dirty="0"/>
              <a:t>(c)  </a:t>
            </a:r>
            <a:r>
              <a:rPr lang="hr-HR" i="1" dirty="0"/>
              <a:t>F</a:t>
            </a:r>
            <a:r>
              <a:rPr lang="hr-HR" i="1" baseline="-25000" dirty="0"/>
              <a:t>3</a:t>
            </a:r>
            <a:r>
              <a:rPr lang="hr-HR" dirty="0"/>
              <a:t>                     </a:t>
            </a:r>
          </a:p>
          <a:p>
            <a:pPr marL="0" indent="0">
              <a:buNone/>
            </a:pPr>
            <a:r>
              <a:rPr lang="hr-HR" dirty="0"/>
              <a:t>(d)  </a:t>
            </a:r>
            <a:r>
              <a:rPr lang="hr-HR" i="1" dirty="0"/>
              <a:t>F</a:t>
            </a:r>
            <a:r>
              <a:rPr lang="hr-HR" i="1" baseline="-25000" dirty="0"/>
              <a:t>4</a:t>
            </a:r>
            <a:r>
              <a:rPr lang="hr-HR" dirty="0"/>
              <a:t>                </a:t>
            </a:r>
          </a:p>
          <a:p>
            <a:pPr marL="0" indent="0">
              <a:buNone/>
            </a:pPr>
            <a:r>
              <a:rPr lang="hr-HR" dirty="0"/>
              <a:t>(e)  </a:t>
            </a:r>
            <a:r>
              <a:rPr lang="hr-HR" i="1" dirty="0"/>
              <a:t>F</a:t>
            </a:r>
            <a:r>
              <a:rPr lang="hr-HR" i="1" baseline="-25000" dirty="0"/>
              <a:t>5</a:t>
            </a:r>
            <a:endParaRPr lang="hr-HR" dirty="0"/>
          </a:p>
          <a:p>
            <a:endParaRPr lang="hr-HR" dirty="0"/>
          </a:p>
        </p:txBody>
      </p:sp>
      <p:pic>
        <p:nvPicPr>
          <p:cNvPr id="7" name="Rezervirano mjesto sadržaja 6">
            <a:extLst>
              <a:ext uri="{FF2B5EF4-FFF2-40B4-BE49-F238E27FC236}">
                <a16:creationId xmlns:a16="http://schemas.microsoft.com/office/drawing/2014/main" id="{1C28E0C3-9589-460C-A7E7-F7A5D2F393D0}"/>
              </a:ext>
            </a:extLst>
          </p:cNvPr>
          <p:cNvPicPr>
            <a:picLocks noGrp="1"/>
          </p:cNvPicPr>
          <p:nvPr>
            <p:ph sz="half" idx="2"/>
          </p:nvPr>
        </p:nvPicPr>
        <p:blipFill rotWithShape="1">
          <a:blip r:embed="rId2"/>
          <a:srcRect l="24603" t="29394" r="41138" b="36978"/>
          <a:stretch/>
        </p:blipFill>
        <p:spPr bwMode="auto">
          <a:xfrm>
            <a:off x="6172200" y="2570811"/>
            <a:ext cx="5181600" cy="2860966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51517894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slov 3">
            <a:extLst>
              <a:ext uri="{FF2B5EF4-FFF2-40B4-BE49-F238E27FC236}">
                <a16:creationId xmlns:a16="http://schemas.microsoft.com/office/drawing/2014/main" id="{09054615-943E-4768-A0C6-1B9B2E4121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Što smo naučili?</a:t>
            </a:r>
          </a:p>
        </p:txBody>
      </p:sp>
      <p:sp>
        <p:nvSpPr>
          <p:cNvPr id="5" name="Rezervirano mjesto sadržaja 4">
            <a:extLst>
              <a:ext uri="{FF2B5EF4-FFF2-40B4-BE49-F238E27FC236}">
                <a16:creationId xmlns:a16="http://schemas.microsoft.com/office/drawing/2014/main" id="{CC807E53-339D-4E21-8B9A-FABBDD9E7B79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hr-HR" b="1" dirty="0"/>
              <a:t>10.</a:t>
            </a:r>
            <a:r>
              <a:rPr lang="hr-HR" dirty="0"/>
              <a:t> Svi su vektori na slici nacrtani u istom mjerilu. Koja od sila ima najveći iznos?</a:t>
            </a:r>
          </a:p>
          <a:p>
            <a:pPr marL="0" indent="0">
              <a:buNone/>
            </a:pPr>
            <a:r>
              <a:rPr lang="hr-HR" dirty="0"/>
              <a:t>(a)  </a:t>
            </a:r>
            <a:r>
              <a:rPr lang="hr-HR" i="1" dirty="0"/>
              <a:t>F</a:t>
            </a:r>
            <a:r>
              <a:rPr lang="hr-HR" i="1" baseline="-25000" dirty="0"/>
              <a:t>1</a:t>
            </a:r>
            <a:r>
              <a:rPr lang="hr-HR" i="1" dirty="0"/>
              <a:t> </a:t>
            </a:r>
            <a:r>
              <a:rPr lang="hr-HR" dirty="0"/>
              <a:t>                      </a:t>
            </a:r>
          </a:p>
          <a:p>
            <a:pPr marL="0" indent="0">
              <a:buNone/>
            </a:pPr>
            <a:r>
              <a:rPr lang="hr-HR" dirty="0"/>
              <a:t>(b)  </a:t>
            </a:r>
            <a:r>
              <a:rPr lang="hr-HR" i="1" dirty="0"/>
              <a:t>F</a:t>
            </a:r>
            <a:r>
              <a:rPr lang="hr-HR" i="1" baseline="-25000" dirty="0"/>
              <a:t>2</a:t>
            </a:r>
            <a:r>
              <a:rPr lang="hr-HR" i="1" dirty="0"/>
              <a:t> </a:t>
            </a:r>
            <a:r>
              <a:rPr lang="hr-HR" dirty="0"/>
              <a:t>                    </a:t>
            </a:r>
          </a:p>
          <a:p>
            <a:pPr marL="0" indent="0">
              <a:buNone/>
            </a:pPr>
            <a:r>
              <a:rPr lang="hr-HR" dirty="0"/>
              <a:t>(c)  </a:t>
            </a:r>
            <a:r>
              <a:rPr lang="hr-HR" i="1" dirty="0"/>
              <a:t>F</a:t>
            </a:r>
            <a:r>
              <a:rPr lang="hr-HR" i="1" baseline="-25000" dirty="0"/>
              <a:t>3</a:t>
            </a:r>
            <a:r>
              <a:rPr lang="hr-HR" dirty="0"/>
              <a:t>                     </a:t>
            </a:r>
          </a:p>
          <a:p>
            <a:pPr marL="0" indent="0">
              <a:buNone/>
            </a:pPr>
            <a:r>
              <a:rPr lang="hr-HR" dirty="0"/>
              <a:t>(d)  </a:t>
            </a:r>
            <a:r>
              <a:rPr lang="hr-HR" i="1" dirty="0"/>
              <a:t>F</a:t>
            </a:r>
            <a:r>
              <a:rPr lang="hr-HR" i="1" baseline="-25000" dirty="0"/>
              <a:t>4</a:t>
            </a:r>
            <a:r>
              <a:rPr lang="hr-HR" dirty="0"/>
              <a:t>                </a:t>
            </a:r>
          </a:p>
          <a:p>
            <a:pPr marL="0" indent="0">
              <a:buNone/>
            </a:pPr>
            <a:r>
              <a:rPr lang="hr-HR" dirty="0"/>
              <a:t>(e)  </a:t>
            </a:r>
            <a:r>
              <a:rPr lang="hr-HR" i="1" dirty="0"/>
              <a:t>F</a:t>
            </a:r>
            <a:r>
              <a:rPr lang="hr-HR" i="1" baseline="-25000" dirty="0"/>
              <a:t>5</a:t>
            </a:r>
            <a:endParaRPr lang="hr-HR" dirty="0"/>
          </a:p>
          <a:p>
            <a:endParaRPr lang="hr-HR" dirty="0"/>
          </a:p>
        </p:txBody>
      </p:sp>
      <p:pic>
        <p:nvPicPr>
          <p:cNvPr id="7" name="Rezervirano mjesto sadržaja 6">
            <a:extLst>
              <a:ext uri="{FF2B5EF4-FFF2-40B4-BE49-F238E27FC236}">
                <a16:creationId xmlns:a16="http://schemas.microsoft.com/office/drawing/2014/main" id="{1C28E0C3-9589-460C-A7E7-F7A5D2F393D0}"/>
              </a:ext>
            </a:extLst>
          </p:cNvPr>
          <p:cNvPicPr>
            <a:picLocks noGrp="1"/>
          </p:cNvPicPr>
          <p:nvPr>
            <p:ph sz="half" idx="2"/>
          </p:nvPr>
        </p:nvPicPr>
        <p:blipFill rotWithShape="1">
          <a:blip r:embed="rId2"/>
          <a:srcRect l="24603" t="29394" r="41138" b="36978"/>
          <a:stretch/>
        </p:blipFill>
        <p:spPr bwMode="auto">
          <a:xfrm>
            <a:off x="6172200" y="2570811"/>
            <a:ext cx="5181600" cy="2860966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6" name="Elipsa 5">
            <a:extLst>
              <a:ext uri="{FF2B5EF4-FFF2-40B4-BE49-F238E27FC236}">
                <a16:creationId xmlns:a16="http://schemas.microsoft.com/office/drawing/2014/main" id="{869670C0-B21A-4FF1-91A3-939A86B40D24}"/>
              </a:ext>
            </a:extLst>
          </p:cNvPr>
          <p:cNvSpPr/>
          <p:nvPr/>
        </p:nvSpPr>
        <p:spPr>
          <a:xfrm>
            <a:off x="909320" y="3646731"/>
            <a:ext cx="503854" cy="354563"/>
          </a:xfrm>
          <a:prstGeom prst="ellipse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16708457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456C09A-9C2C-4BBD-A966-8F017A21BFD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858129"/>
            <a:ext cx="10515600" cy="5318834"/>
          </a:xfrm>
        </p:spPr>
        <p:txBody>
          <a:bodyPr/>
          <a:lstStyle/>
          <a:p>
            <a:pPr marL="0" indent="0">
              <a:buNone/>
            </a:pPr>
            <a:r>
              <a:rPr lang="hr-HR" dirty="0"/>
              <a:t>1. Petar i Luka povlače uže svaki silom od 150 N. U kojem smjeru će se oznaka pomaknuti?</a:t>
            </a:r>
          </a:p>
          <a:p>
            <a:pPr marL="0" indent="0">
              <a:buNone/>
            </a:pPr>
            <a:endParaRPr lang="hr-HR" dirty="0"/>
          </a:p>
          <a:p>
            <a:pPr marL="0" indent="0">
              <a:buNone/>
            </a:pPr>
            <a:r>
              <a:rPr lang="hr-HR" dirty="0"/>
              <a:t>A) u smjeru Petra</a:t>
            </a:r>
          </a:p>
          <a:p>
            <a:pPr marL="0" indent="0">
              <a:buNone/>
            </a:pPr>
            <a:r>
              <a:rPr lang="hr-HR" dirty="0"/>
              <a:t>B) u smjeru Luke</a:t>
            </a:r>
          </a:p>
          <a:p>
            <a:pPr marL="0" indent="0">
              <a:buNone/>
            </a:pPr>
            <a:r>
              <a:rPr lang="hr-HR" dirty="0"/>
              <a:t>C) neće se pomaknuti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6006AFA-C365-473D-8805-A28D02A3FDD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529" r="1256"/>
          <a:stretch/>
        </p:blipFill>
        <p:spPr>
          <a:xfrm>
            <a:off x="5603630" y="1927721"/>
            <a:ext cx="5228493" cy="2532185"/>
          </a:xfrm>
          <a:prstGeom prst="rect">
            <a:avLst/>
          </a:prstGeom>
        </p:spPr>
      </p:pic>
      <p:sp>
        <p:nvSpPr>
          <p:cNvPr id="10" name="Oval 9">
            <a:extLst>
              <a:ext uri="{FF2B5EF4-FFF2-40B4-BE49-F238E27FC236}">
                <a16:creationId xmlns:a16="http://schemas.microsoft.com/office/drawing/2014/main" id="{864DA64E-CC3B-444A-A984-D22E72C2A5A6}"/>
              </a:ext>
            </a:extLst>
          </p:cNvPr>
          <p:cNvSpPr/>
          <p:nvPr/>
        </p:nvSpPr>
        <p:spPr>
          <a:xfrm rot="19963638">
            <a:off x="771004" y="3284964"/>
            <a:ext cx="510682" cy="465165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0AF6E33-04D4-45BF-A6C9-FB4A3BD93B8F}"/>
              </a:ext>
            </a:extLst>
          </p:cNvPr>
          <p:cNvSpPr txBox="1"/>
          <p:nvPr/>
        </p:nvSpPr>
        <p:spPr>
          <a:xfrm>
            <a:off x="9457899" y="2430144"/>
            <a:ext cx="6782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dirty="0"/>
              <a:t>LUKA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5BEF6B1-F949-46C3-B49D-CF66D989EC2D}"/>
              </a:ext>
            </a:extLst>
          </p:cNvPr>
          <p:cNvSpPr txBox="1"/>
          <p:nvPr/>
        </p:nvSpPr>
        <p:spPr>
          <a:xfrm>
            <a:off x="6428096" y="2614810"/>
            <a:ext cx="7677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dirty="0"/>
              <a:t>PETAR</a:t>
            </a:r>
          </a:p>
        </p:txBody>
      </p:sp>
    </p:spTree>
    <p:extLst>
      <p:ext uri="{BB962C8B-B14F-4D97-AF65-F5344CB8AC3E}">
        <p14:creationId xmlns:p14="http://schemas.microsoft.com/office/powerpoint/2010/main" val="37391306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F61DBEF-DB11-4E22-BBE7-E974E30860A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790684"/>
            <a:ext cx="10515600" cy="5276631"/>
          </a:xfrm>
        </p:spPr>
        <p:txBody>
          <a:bodyPr/>
          <a:lstStyle/>
          <a:p>
            <a:pPr marL="0" indent="0">
              <a:buNone/>
            </a:pPr>
            <a:r>
              <a:rPr lang="hr-HR" dirty="0"/>
              <a:t>2.Luka sada povlači silom od 180 N, a Petar silom od 150 N. U kojem smjeru će se oznaka pomaknuti? </a:t>
            </a:r>
          </a:p>
          <a:p>
            <a:pPr marL="0" indent="0">
              <a:buNone/>
            </a:pPr>
            <a:endParaRPr lang="hr-HR" dirty="0"/>
          </a:p>
          <a:p>
            <a:pPr marL="0" indent="0">
              <a:buNone/>
            </a:pPr>
            <a:r>
              <a:rPr lang="hr-HR" dirty="0"/>
              <a:t>A) u smjeru Luke</a:t>
            </a:r>
          </a:p>
          <a:p>
            <a:pPr marL="0" indent="0">
              <a:buNone/>
            </a:pPr>
            <a:r>
              <a:rPr lang="hr-HR" dirty="0"/>
              <a:t>B) u smjeru Petra</a:t>
            </a:r>
          </a:p>
          <a:p>
            <a:pPr marL="0" indent="0">
              <a:buNone/>
            </a:pPr>
            <a:r>
              <a:rPr lang="hr-HR" dirty="0"/>
              <a:t>C) neće se pomaknuti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931FE7D-097F-4BA5-8113-1BDFD02A064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57667" y="2068536"/>
            <a:ext cx="4866557" cy="2339691"/>
          </a:xfrm>
          <a:prstGeom prst="rect">
            <a:avLst/>
          </a:prstGeom>
        </p:spPr>
      </p:pic>
      <p:sp>
        <p:nvSpPr>
          <p:cNvPr id="6" name="Flowchart: Connector 5">
            <a:extLst>
              <a:ext uri="{FF2B5EF4-FFF2-40B4-BE49-F238E27FC236}">
                <a16:creationId xmlns:a16="http://schemas.microsoft.com/office/drawing/2014/main" id="{261EF329-33E8-49B4-AC40-DB1DDB71BFB7}"/>
              </a:ext>
            </a:extLst>
          </p:cNvPr>
          <p:cNvSpPr/>
          <p:nvPr/>
        </p:nvSpPr>
        <p:spPr>
          <a:xfrm>
            <a:off x="709684" y="2169994"/>
            <a:ext cx="545910" cy="545910"/>
          </a:xfrm>
          <a:prstGeom prst="flowChartConnector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1CC52A2-2B9A-42DB-A2EC-C8198E1E3E4B}"/>
              </a:ext>
            </a:extLst>
          </p:cNvPr>
          <p:cNvSpPr txBox="1"/>
          <p:nvPr/>
        </p:nvSpPr>
        <p:spPr>
          <a:xfrm>
            <a:off x="9362364" y="2374710"/>
            <a:ext cx="6782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dirty="0"/>
              <a:t>LUKA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7D02A72-438D-4C06-90F6-6147505B9B6E}"/>
              </a:ext>
            </a:extLst>
          </p:cNvPr>
          <p:cNvSpPr txBox="1"/>
          <p:nvPr/>
        </p:nvSpPr>
        <p:spPr>
          <a:xfrm>
            <a:off x="6550925" y="271590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hr-HR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A905E10-6311-4E8A-9889-E24AB71F4CBC}"/>
              </a:ext>
            </a:extLst>
          </p:cNvPr>
          <p:cNvSpPr txBox="1"/>
          <p:nvPr/>
        </p:nvSpPr>
        <p:spPr>
          <a:xfrm>
            <a:off x="6550925" y="2511188"/>
            <a:ext cx="7677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dirty="0"/>
              <a:t>PETAR</a:t>
            </a:r>
          </a:p>
        </p:txBody>
      </p:sp>
    </p:spTree>
    <p:extLst>
      <p:ext uri="{BB962C8B-B14F-4D97-AF65-F5344CB8AC3E}">
        <p14:creationId xmlns:p14="http://schemas.microsoft.com/office/powerpoint/2010/main" val="23138214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B151F63-0601-4B65-9097-838D689AD06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900332"/>
            <a:ext cx="10515600" cy="5276631"/>
          </a:xfrm>
        </p:spPr>
        <p:txBody>
          <a:bodyPr/>
          <a:lstStyle/>
          <a:p>
            <a:pPr marL="0" indent="0">
              <a:buNone/>
            </a:pPr>
            <a:r>
              <a:rPr lang="hr-HR" dirty="0"/>
              <a:t>3. Marko i Stjepan guraju auto kao što je prikazano na slici, svatko silom od 100 N. Kolika je ukupna sila na auto?</a:t>
            </a:r>
          </a:p>
          <a:p>
            <a:pPr marL="0" indent="0">
              <a:buNone/>
            </a:pPr>
            <a:endParaRPr lang="hr-HR" dirty="0"/>
          </a:p>
          <a:p>
            <a:pPr marL="0" indent="0">
              <a:buNone/>
            </a:pPr>
            <a:r>
              <a:rPr lang="hr-HR" dirty="0"/>
              <a:t>A) 100 N</a:t>
            </a:r>
          </a:p>
          <a:p>
            <a:pPr marL="0" indent="0">
              <a:buNone/>
            </a:pPr>
            <a:r>
              <a:rPr lang="hr-HR" dirty="0"/>
              <a:t>B) 0 N</a:t>
            </a:r>
          </a:p>
          <a:p>
            <a:pPr marL="0" indent="0">
              <a:buNone/>
            </a:pPr>
            <a:r>
              <a:rPr lang="hr-HR" dirty="0"/>
              <a:t>C) 200 N</a:t>
            </a:r>
          </a:p>
          <a:p>
            <a:pPr marL="0" indent="0">
              <a:buNone/>
            </a:pPr>
            <a:endParaRPr lang="hr-HR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6A73CAA-4F44-4C9B-8F66-8CB213C0040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97165" y="2275522"/>
            <a:ext cx="7048500" cy="3038475"/>
          </a:xfrm>
          <a:prstGeom prst="rect">
            <a:avLst/>
          </a:prstGeom>
        </p:spPr>
      </p:pic>
      <p:sp>
        <p:nvSpPr>
          <p:cNvPr id="6" name="Flowchart: Connector 5">
            <a:extLst>
              <a:ext uri="{FF2B5EF4-FFF2-40B4-BE49-F238E27FC236}">
                <a16:creationId xmlns:a16="http://schemas.microsoft.com/office/drawing/2014/main" id="{481BE302-6971-4336-8686-696866B54338}"/>
              </a:ext>
            </a:extLst>
          </p:cNvPr>
          <p:cNvSpPr/>
          <p:nvPr/>
        </p:nvSpPr>
        <p:spPr>
          <a:xfrm>
            <a:off x="838200" y="3309022"/>
            <a:ext cx="458337" cy="485737"/>
          </a:xfrm>
          <a:prstGeom prst="flowChartConnector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476035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07A7F8E-E435-45CD-A9E9-F620A221B13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872197"/>
            <a:ext cx="10515600" cy="5304766"/>
          </a:xfrm>
        </p:spPr>
        <p:txBody>
          <a:bodyPr/>
          <a:lstStyle/>
          <a:p>
            <a:pPr marL="0" indent="0">
              <a:buNone/>
            </a:pPr>
            <a:r>
              <a:rPr lang="hr-HR" dirty="0"/>
              <a:t>4. Jura vuče kutiju silom od 70 N, a Alen gura kutiju silom od 100 N kao na slici. Koja je rezultantna sila na kutiju?</a:t>
            </a:r>
          </a:p>
          <a:p>
            <a:pPr marL="0" indent="0">
              <a:buNone/>
            </a:pPr>
            <a:endParaRPr lang="hr-HR" dirty="0"/>
          </a:p>
          <a:p>
            <a:pPr marL="0" indent="0">
              <a:buNone/>
            </a:pPr>
            <a:r>
              <a:rPr lang="hr-HR" dirty="0"/>
              <a:t>A) 30 N</a:t>
            </a:r>
          </a:p>
          <a:p>
            <a:pPr marL="0" indent="0">
              <a:buNone/>
            </a:pPr>
            <a:r>
              <a:rPr lang="hr-HR" dirty="0"/>
              <a:t>B) 170 N</a:t>
            </a:r>
          </a:p>
          <a:p>
            <a:pPr marL="0" indent="0">
              <a:buNone/>
            </a:pPr>
            <a:r>
              <a:rPr lang="hr-HR" dirty="0"/>
              <a:t>C) 85 N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A84A2E5-9399-4FAF-A20C-B3F47FEAB59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07227" y="2351575"/>
            <a:ext cx="6699812" cy="2583448"/>
          </a:xfrm>
          <a:prstGeom prst="rect">
            <a:avLst/>
          </a:prstGeom>
        </p:spPr>
      </p:pic>
      <p:sp>
        <p:nvSpPr>
          <p:cNvPr id="6" name="Flowchart: Connector 5">
            <a:extLst>
              <a:ext uri="{FF2B5EF4-FFF2-40B4-BE49-F238E27FC236}">
                <a16:creationId xmlns:a16="http://schemas.microsoft.com/office/drawing/2014/main" id="{1319FD97-8B3E-4559-8F27-C1189A5BF62C}"/>
              </a:ext>
            </a:extLst>
          </p:cNvPr>
          <p:cNvSpPr/>
          <p:nvPr/>
        </p:nvSpPr>
        <p:spPr>
          <a:xfrm>
            <a:off x="859809" y="2825087"/>
            <a:ext cx="395785" cy="368489"/>
          </a:xfrm>
          <a:prstGeom prst="flowChartConnector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3757765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C135049-9020-4750-A068-87883FF1790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928468"/>
            <a:ext cx="10515600" cy="5248495"/>
          </a:xfrm>
        </p:spPr>
        <p:txBody>
          <a:bodyPr/>
          <a:lstStyle/>
          <a:p>
            <a:pPr marL="0" indent="0">
              <a:buNone/>
            </a:pPr>
            <a:r>
              <a:rPr lang="hr-HR" dirty="0"/>
              <a:t>5. Karlo i Mario guraju kutiju kao na slici. Ako kutija miruje, a Karlo djeluje silom od 50 N, kolikom silom djeluje Mario?</a:t>
            </a:r>
          </a:p>
          <a:p>
            <a:pPr marL="0" indent="0">
              <a:buNone/>
            </a:pPr>
            <a:endParaRPr lang="hr-HR" dirty="0"/>
          </a:p>
          <a:p>
            <a:pPr marL="0" indent="0">
              <a:buNone/>
            </a:pPr>
            <a:r>
              <a:rPr lang="hr-HR" dirty="0"/>
              <a:t>A) 50 N u istom smjeru</a:t>
            </a:r>
          </a:p>
          <a:p>
            <a:pPr marL="0" indent="0">
              <a:buNone/>
            </a:pPr>
            <a:r>
              <a:rPr lang="hr-HR" dirty="0"/>
              <a:t>B) 50 N u suprotnom smjeru</a:t>
            </a:r>
          </a:p>
          <a:p>
            <a:pPr marL="0" indent="0">
              <a:buNone/>
            </a:pPr>
            <a:r>
              <a:rPr lang="hr-HR" dirty="0"/>
              <a:t>C) kutija miruje pa 0 N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240E528-9C7E-4977-BA38-6AC5ACC58BC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90467" y="2195804"/>
            <a:ext cx="5563333" cy="2713821"/>
          </a:xfrm>
          <a:prstGeom prst="rect">
            <a:avLst/>
          </a:prstGeom>
        </p:spPr>
      </p:pic>
      <p:sp>
        <p:nvSpPr>
          <p:cNvPr id="6" name="Flowchart: Connector 5">
            <a:extLst>
              <a:ext uri="{FF2B5EF4-FFF2-40B4-BE49-F238E27FC236}">
                <a16:creationId xmlns:a16="http://schemas.microsoft.com/office/drawing/2014/main" id="{E5F7C79B-496C-4B43-A983-821C40CFC708}"/>
              </a:ext>
            </a:extLst>
          </p:cNvPr>
          <p:cNvSpPr/>
          <p:nvPr/>
        </p:nvSpPr>
        <p:spPr>
          <a:xfrm>
            <a:off x="838200" y="2773908"/>
            <a:ext cx="471985" cy="518615"/>
          </a:xfrm>
          <a:prstGeom prst="flowChartConnector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1253584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1D9DF6B-8787-4B16-9D60-8443EC02B46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050878"/>
            <a:ext cx="10515600" cy="5126085"/>
          </a:xfrm>
        </p:spPr>
        <p:txBody>
          <a:bodyPr/>
          <a:lstStyle/>
          <a:p>
            <a:pPr marL="0" indent="0">
              <a:buNone/>
            </a:pPr>
            <a:r>
              <a:rPr lang="hr-HR" dirty="0"/>
              <a:t>6. Koji od sljedećih vektora je rezultanta vektora prikazanih na slici?</a:t>
            </a:r>
          </a:p>
          <a:p>
            <a:pPr marL="0" indent="0">
              <a:buNone/>
            </a:pPr>
            <a:endParaRPr lang="hr-HR" dirty="0"/>
          </a:p>
          <a:p>
            <a:pPr marL="0" indent="0">
              <a:buNone/>
            </a:pPr>
            <a:endParaRPr lang="hr-HR" dirty="0"/>
          </a:p>
          <a:p>
            <a:pPr marL="0" indent="0">
              <a:buNone/>
            </a:pPr>
            <a:r>
              <a:rPr lang="hr-HR" dirty="0"/>
              <a:t>A)</a:t>
            </a:r>
          </a:p>
          <a:p>
            <a:pPr marL="0" indent="0">
              <a:buNone/>
            </a:pPr>
            <a:r>
              <a:rPr lang="hr-HR" dirty="0"/>
              <a:t>B)</a:t>
            </a:r>
          </a:p>
          <a:p>
            <a:pPr marL="0" indent="0">
              <a:buNone/>
            </a:pPr>
            <a:r>
              <a:rPr lang="hr-HR" dirty="0"/>
              <a:t>C)</a:t>
            </a:r>
          </a:p>
          <a:p>
            <a:pPr marL="0" indent="0">
              <a:buNone/>
            </a:pPr>
            <a:endParaRPr lang="hr-HR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21CF5B8-BE53-4123-8A2F-645EB0BF164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12122" y="2524003"/>
            <a:ext cx="1537262" cy="52556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A90991FF-1FD5-437C-8BDD-BA37542BD35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57972" y="3260018"/>
            <a:ext cx="2365983" cy="406656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B9015D20-40FB-4B51-BC2D-B292C3AEADF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12122" y="3666674"/>
            <a:ext cx="2132081" cy="406656"/>
          </a:xfrm>
          <a:prstGeom prst="rect">
            <a:avLst/>
          </a:prstGeom>
        </p:spPr>
      </p:pic>
      <p:sp>
        <p:nvSpPr>
          <p:cNvPr id="14" name="Flowchart: Connector 13">
            <a:extLst>
              <a:ext uri="{FF2B5EF4-FFF2-40B4-BE49-F238E27FC236}">
                <a16:creationId xmlns:a16="http://schemas.microsoft.com/office/drawing/2014/main" id="{6EAB7C12-A0BC-47E8-8C91-088AA1A7245F}"/>
              </a:ext>
            </a:extLst>
          </p:cNvPr>
          <p:cNvSpPr/>
          <p:nvPr/>
        </p:nvSpPr>
        <p:spPr>
          <a:xfrm>
            <a:off x="776848" y="2997238"/>
            <a:ext cx="518615" cy="525560"/>
          </a:xfrm>
          <a:prstGeom prst="flowChartConnector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F133162-2509-469D-B7E4-902E6B2CA36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96000" y="2472677"/>
            <a:ext cx="4229881" cy="18811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9698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4561CD7-2233-4586-BBB4-F6BE852835A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787791"/>
            <a:ext cx="10515600" cy="5389172"/>
          </a:xfrm>
        </p:spPr>
        <p:txBody>
          <a:bodyPr/>
          <a:lstStyle/>
          <a:p>
            <a:pPr marL="0" indent="0">
              <a:buNone/>
            </a:pPr>
            <a:r>
              <a:rPr lang="hr-HR" dirty="0"/>
              <a:t>7. Koji od sljedećih vektora je rezultanta vektora prikazanih na slici?</a:t>
            </a:r>
          </a:p>
          <a:p>
            <a:pPr marL="0" indent="0">
              <a:buNone/>
            </a:pPr>
            <a:endParaRPr lang="hr-HR" dirty="0"/>
          </a:p>
          <a:p>
            <a:pPr marL="0" indent="0">
              <a:buNone/>
            </a:pPr>
            <a:r>
              <a:rPr lang="hr-HR" dirty="0"/>
              <a:t>A) </a:t>
            </a:r>
          </a:p>
          <a:p>
            <a:pPr marL="0" indent="0">
              <a:buNone/>
            </a:pPr>
            <a:endParaRPr lang="hr-HR" dirty="0"/>
          </a:p>
          <a:p>
            <a:pPr marL="0" indent="0">
              <a:buNone/>
            </a:pPr>
            <a:endParaRPr lang="hr-HR" dirty="0"/>
          </a:p>
          <a:p>
            <a:pPr marL="0" indent="0">
              <a:buNone/>
            </a:pPr>
            <a:endParaRPr lang="hr-HR" dirty="0"/>
          </a:p>
          <a:p>
            <a:pPr marL="0" indent="0">
              <a:buNone/>
            </a:pPr>
            <a:r>
              <a:rPr lang="hr-HR" dirty="0"/>
              <a:t>B)</a:t>
            </a:r>
          </a:p>
          <a:p>
            <a:pPr marL="0" indent="0">
              <a:buNone/>
            </a:pPr>
            <a:endParaRPr lang="hr-HR" dirty="0"/>
          </a:p>
          <a:p>
            <a:pPr marL="0" indent="0">
              <a:buNone/>
            </a:pPr>
            <a:endParaRPr lang="hr-HR" dirty="0"/>
          </a:p>
          <a:p>
            <a:pPr marL="0" indent="0">
              <a:buNone/>
            </a:pPr>
            <a:r>
              <a:rPr lang="hr-HR" dirty="0"/>
              <a:t>C)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D016AEA1-AECB-4C45-AAA8-475FA730A55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" t="11066" r="869"/>
          <a:stretch/>
        </p:blipFill>
        <p:spPr>
          <a:xfrm rot="19913339">
            <a:off x="1590824" y="1660369"/>
            <a:ext cx="2423120" cy="1659001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9393AA82-0CD5-4663-A495-9E6969460EF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0025579">
            <a:off x="1779486" y="3657044"/>
            <a:ext cx="1379146" cy="835846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EE87BBD1-10DA-425F-8668-E8138BFF02D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11943" y="5321696"/>
            <a:ext cx="957116" cy="697898"/>
          </a:xfrm>
          <a:prstGeom prst="rect">
            <a:avLst/>
          </a:prstGeom>
        </p:spPr>
      </p:pic>
      <p:sp>
        <p:nvSpPr>
          <p:cNvPr id="16" name="Flowchart: Connector 15">
            <a:extLst>
              <a:ext uri="{FF2B5EF4-FFF2-40B4-BE49-F238E27FC236}">
                <a16:creationId xmlns:a16="http://schemas.microsoft.com/office/drawing/2014/main" id="{FF70DB2E-2676-4CBA-ABD5-7C9B4B4DED5A}"/>
              </a:ext>
            </a:extLst>
          </p:cNvPr>
          <p:cNvSpPr/>
          <p:nvPr/>
        </p:nvSpPr>
        <p:spPr>
          <a:xfrm>
            <a:off x="696036" y="1705970"/>
            <a:ext cx="750627" cy="668740"/>
          </a:xfrm>
          <a:prstGeom prst="flowChartConnector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323411E-9D10-4D8A-B1B7-88583B10149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573126" y="2116480"/>
            <a:ext cx="2175089" cy="22505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13515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1ABD141-3334-4984-866F-A1F9DCE47DA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858129"/>
            <a:ext cx="10515600" cy="5318834"/>
          </a:xfrm>
        </p:spPr>
        <p:txBody>
          <a:bodyPr/>
          <a:lstStyle/>
          <a:p>
            <a:pPr marL="0" indent="0">
              <a:buNone/>
            </a:pPr>
            <a:r>
              <a:rPr lang="hr-HR" dirty="0"/>
              <a:t>6. Koji od sljedećih vektora je rezultanta vektora prikazanih na slici?</a:t>
            </a:r>
          </a:p>
          <a:p>
            <a:pPr marL="0" indent="0">
              <a:buNone/>
            </a:pPr>
            <a:endParaRPr lang="hr-HR" dirty="0"/>
          </a:p>
          <a:p>
            <a:pPr marL="0" indent="0">
              <a:buNone/>
            </a:pPr>
            <a:r>
              <a:rPr lang="hr-HR" dirty="0"/>
              <a:t>A)</a:t>
            </a:r>
          </a:p>
          <a:p>
            <a:pPr marL="0" indent="0">
              <a:buNone/>
            </a:pPr>
            <a:r>
              <a:rPr lang="hr-HR" dirty="0"/>
              <a:t>B)</a:t>
            </a:r>
          </a:p>
          <a:p>
            <a:pPr marL="0" indent="0">
              <a:buNone/>
            </a:pPr>
            <a:r>
              <a:rPr lang="hr-HR" dirty="0"/>
              <a:t>C)         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9ECFCA54-7D32-475E-A863-41974089B05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25321" y="1874530"/>
            <a:ext cx="4600428" cy="482761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52A7568F-8DCA-4BE4-AD27-A3348C375E5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586114">
            <a:off x="2046654" y="2379496"/>
            <a:ext cx="724293" cy="523957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87BAFB29-9159-49E6-9800-0E64B9AA34B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21110781">
            <a:off x="1989054" y="3025240"/>
            <a:ext cx="817555" cy="539895"/>
          </a:xfrm>
          <a:prstGeom prst="rect">
            <a:avLst/>
          </a:prstGeom>
        </p:spPr>
      </p:pic>
      <p:sp>
        <p:nvSpPr>
          <p:cNvPr id="15" name="Flowchart: Connector 14">
            <a:extLst>
              <a:ext uri="{FF2B5EF4-FFF2-40B4-BE49-F238E27FC236}">
                <a16:creationId xmlns:a16="http://schemas.microsoft.com/office/drawing/2014/main" id="{8884FED7-FDFC-4DB9-99DD-E722AAB0EDD3}"/>
              </a:ext>
            </a:extLst>
          </p:cNvPr>
          <p:cNvSpPr/>
          <p:nvPr/>
        </p:nvSpPr>
        <p:spPr>
          <a:xfrm>
            <a:off x="838200" y="1874530"/>
            <a:ext cx="567519" cy="482761"/>
          </a:xfrm>
          <a:prstGeom prst="flowChartConnector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8E001C6-1DF5-438F-90FB-85C8393EA7B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627125" y="3138985"/>
            <a:ext cx="4030726" cy="14463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24545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02CF8868-B775-4B66-86A7-6E410330C0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Što smo naučili?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7D6B2DE3-6763-4EF2-A603-9087D28FFE0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lvl="0" indent="0">
              <a:buNone/>
            </a:pPr>
            <a:r>
              <a:rPr lang="hr-BA" dirty="0"/>
              <a:t>1. Ako se pod djelovanjem sile od 10 N plava opruga produlji za 5 cm, a crvena opruga za 10 cm. Koja opruga ima veću konstantu opruge?</a:t>
            </a:r>
            <a:endParaRPr lang="hr-HR" dirty="0"/>
          </a:p>
          <a:p>
            <a:pPr marL="457200" lvl="1" indent="0">
              <a:buNone/>
            </a:pPr>
            <a:r>
              <a:rPr lang="hr-BA" dirty="0"/>
              <a:t>(a) Plava opruga.</a:t>
            </a:r>
            <a:endParaRPr lang="hr-HR" dirty="0"/>
          </a:p>
          <a:p>
            <a:pPr marL="457200" lvl="1" indent="0">
              <a:buNone/>
            </a:pPr>
            <a:r>
              <a:rPr lang="hr-BA" dirty="0"/>
              <a:t>(b) Crvena opruga</a:t>
            </a:r>
            <a:endParaRPr lang="hr-HR" dirty="0"/>
          </a:p>
          <a:p>
            <a:endParaRPr lang="hr-HR" dirty="0"/>
          </a:p>
        </p:txBody>
      </p:sp>
      <p:sp>
        <p:nvSpPr>
          <p:cNvPr id="4" name="Elipsa 3">
            <a:extLst>
              <a:ext uri="{FF2B5EF4-FFF2-40B4-BE49-F238E27FC236}">
                <a16:creationId xmlns:a16="http://schemas.microsoft.com/office/drawing/2014/main" id="{19738CFE-2614-4D34-A1AA-84B99B9E486D}"/>
              </a:ext>
            </a:extLst>
          </p:cNvPr>
          <p:cNvSpPr/>
          <p:nvPr/>
        </p:nvSpPr>
        <p:spPr>
          <a:xfrm>
            <a:off x="1287624" y="2705878"/>
            <a:ext cx="503854" cy="354563"/>
          </a:xfrm>
          <a:prstGeom prst="ellipse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95605000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9251B69D-3D14-4274-9C17-12F512DB5E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Pokraj svake tvrdnje napišite odnosi li se na masu ili težinu </a:t>
            </a:r>
            <a:endParaRPr lang="hr-HR" dirty="0"/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57CEF390-BAAC-424F-AA97-C335A9794AA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hr-HR" dirty="0"/>
              <a:t>a) Vektorska je veličina</a:t>
            </a:r>
          </a:p>
          <a:p>
            <a:pPr marL="0" indent="0">
              <a:buNone/>
            </a:pPr>
            <a:r>
              <a:rPr lang="hr-HR" dirty="0"/>
              <a:t>b) Osnovna mjerna jedinica je njutn</a:t>
            </a:r>
          </a:p>
          <a:p>
            <a:pPr marL="0" indent="0">
              <a:buNone/>
            </a:pPr>
            <a:r>
              <a:rPr lang="hr-HR" dirty="0"/>
              <a:t>c) Mjeri se vagom</a:t>
            </a:r>
          </a:p>
          <a:p>
            <a:pPr marL="0" indent="0">
              <a:buNone/>
            </a:pPr>
            <a:r>
              <a:rPr lang="hr-HR" dirty="0"/>
              <a:t>d) Posljedica je djelovanja sile teže</a:t>
            </a:r>
          </a:p>
          <a:p>
            <a:pPr marL="0" indent="0">
              <a:buNone/>
            </a:pPr>
            <a:r>
              <a:rPr lang="hr-HR" dirty="0"/>
              <a:t>e) Smanjuje se kako se udaljavamo od Zemlje</a:t>
            </a:r>
          </a:p>
          <a:p>
            <a:pPr marL="0" indent="0">
              <a:buNone/>
            </a:pPr>
            <a:r>
              <a:rPr lang="pl-PL" dirty="0"/>
              <a:t>f) Jednaka je na Mjesecu i na Zemlji</a:t>
            </a:r>
          </a:p>
          <a:p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28986447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9251B69D-3D14-4274-9C17-12F512DB5E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Pokraj svake tvrdnje napišite odnosi li se na masu ili težinu </a:t>
            </a:r>
            <a:endParaRPr lang="hr-HR" dirty="0"/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57CEF390-BAAC-424F-AA97-C335A9794AA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hr-HR" dirty="0"/>
              <a:t>a) Vektorska je veličina    </a:t>
            </a:r>
            <a:r>
              <a:rPr lang="hr-HR" dirty="0">
                <a:solidFill>
                  <a:srgbClr val="FF0000"/>
                </a:solidFill>
              </a:rPr>
              <a:t>TEŽINA</a:t>
            </a:r>
          </a:p>
          <a:p>
            <a:pPr marL="0" indent="0">
              <a:buNone/>
            </a:pPr>
            <a:r>
              <a:rPr lang="hr-HR" dirty="0"/>
              <a:t>b) Osnovna mjerna jedinica je njutn    </a:t>
            </a:r>
            <a:r>
              <a:rPr lang="hr-HR" dirty="0">
                <a:solidFill>
                  <a:srgbClr val="FF0000"/>
                </a:solidFill>
              </a:rPr>
              <a:t>TEŽINA</a:t>
            </a:r>
          </a:p>
          <a:p>
            <a:pPr marL="0" indent="0">
              <a:buNone/>
            </a:pPr>
            <a:r>
              <a:rPr lang="hr-HR" dirty="0"/>
              <a:t>c) Mjeri se vagom   </a:t>
            </a:r>
            <a:r>
              <a:rPr lang="hr-HR" dirty="0">
                <a:solidFill>
                  <a:srgbClr val="FF0000"/>
                </a:solidFill>
              </a:rPr>
              <a:t>MASA</a:t>
            </a:r>
          </a:p>
          <a:p>
            <a:pPr marL="0" indent="0">
              <a:buNone/>
            </a:pPr>
            <a:r>
              <a:rPr lang="hr-HR" dirty="0"/>
              <a:t>d) Posljedica je djelovanja sile teže    </a:t>
            </a:r>
            <a:r>
              <a:rPr lang="hr-HR" dirty="0">
                <a:solidFill>
                  <a:srgbClr val="FF0000"/>
                </a:solidFill>
              </a:rPr>
              <a:t>TEŽINA</a:t>
            </a:r>
          </a:p>
          <a:p>
            <a:pPr marL="0" indent="0">
              <a:buNone/>
            </a:pPr>
            <a:r>
              <a:rPr lang="hr-HR" dirty="0"/>
              <a:t>e) Smanjuje se kako se udaljavamo od Zemlje    </a:t>
            </a:r>
            <a:r>
              <a:rPr lang="hr-HR" dirty="0">
                <a:solidFill>
                  <a:srgbClr val="FF0000"/>
                </a:solidFill>
              </a:rPr>
              <a:t>TEŽINA</a:t>
            </a:r>
          </a:p>
          <a:p>
            <a:pPr marL="0" indent="0">
              <a:buNone/>
            </a:pPr>
            <a:r>
              <a:rPr lang="pl-PL" dirty="0"/>
              <a:t>f) Jednaka je na Mjesecu i na Zemlji    </a:t>
            </a:r>
            <a:r>
              <a:rPr lang="pl-PL" dirty="0">
                <a:solidFill>
                  <a:srgbClr val="FF0000"/>
                </a:solidFill>
              </a:rPr>
              <a:t>MASA</a:t>
            </a:r>
          </a:p>
          <a:p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3878982285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475B611F-C5E3-4F8B-BE3A-1620E51A20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dirty="0"/>
              <a:t>Ako Marko otputuje na Mjesec:</a:t>
            </a:r>
            <a:endParaRPr lang="hr-HR" dirty="0"/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A98DCCE4-67A8-48F0-9844-6F97DBF0FE9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hr-HR" dirty="0"/>
              <a:t>A) smanjiti će mu se masa i težina</a:t>
            </a:r>
          </a:p>
          <a:p>
            <a:pPr marL="0" indent="0">
              <a:buNone/>
            </a:pPr>
            <a:r>
              <a:rPr lang="it-IT" dirty="0"/>
              <a:t>B) </a:t>
            </a:r>
            <a:r>
              <a:rPr lang="it-IT" dirty="0" err="1"/>
              <a:t>povećati</a:t>
            </a:r>
            <a:r>
              <a:rPr lang="it-IT" dirty="0"/>
              <a:t> </a:t>
            </a:r>
            <a:r>
              <a:rPr lang="it-IT" dirty="0" err="1"/>
              <a:t>će</a:t>
            </a:r>
            <a:r>
              <a:rPr lang="it-IT" dirty="0"/>
              <a:t> mu se </a:t>
            </a:r>
            <a:r>
              <a:rPr lang="it-IT" dirty="0" err="1"/>
              <a:t>masa</a:t>
            </a:r>
            <a:r>
              <a:rPr lang="it-IT" dirty="0"/>
              <a:t> i </a:t>
            </a:r>
            <a:r>
              <a:rPr lang="it-IT" dirty="0" err="1"/>
              <a:t>težina</a:t>
            </a:r>
            <a:endParaRPr lang="it-IT" dirty="0"/>
          </a:p>
          <a:p>
            <a:pPr marL="0" indent="0">
              <a:buNone/>
            </a:pPr>
            <a:r>
              <a:rPr lang="it-IT" dirty="0"/>
              <a:t>C) </a:t>
            </a:r>
            <a:r>
              <a:rPr lang="it-IT" dirty="0" err="1"/>
              <a:t>smanjiti</a:t>
            </a:r>
            <a:r>
              <a:rPr lang="it-IT" dirty="0"/>
              <a:t> </a:t>
            </a:r>
            <a:r>
              <a:rPr lang="it-IT" dirty="0" err="1"/>
              <a:t>će</a:t>
            </a:r>
            <a:r>
              <a:rPr lang="it-IT" dirty="0"/>
              <a:t> mu se </a:t>
            </a:r>
            <a:r>
              <a:rPr lang="it-IT" dirty="0" err="1"/>
              <a:t>masa</a:t>
            </a:r>
            <a:r>
              <a:rPr lang="it-IT" dirty="0"/>
              <a:t>, a </a:t>
            </a:r>
            <a:r>
              <a:rPr lang="it-IT" dirty="0" err="1"/>
              <a:t>težina</a:t>
            </a:r>
            <a:r>
              <a:rPr lang="it-IT" dirty="0"/>
              <a:t> </a:t>
            </a:r>
            <a:r>
              <a:rPr lang="it-IT" dirty="0" err="1"/>
              <a:t>će</a:t>
            </a:r>
            <a:r>
              <a:rPr lang="it-IT" dirty="0"/>
              <a:t> ostati ista</a:t>
            </a:r>
          </a:p>
          <a:p>
            <a:pPr marL="0" indent="0">
              <a:buNone/>
            </a:pPr>
            <a:r>
              <a:rPr lang="it-IT" dirty="0"/>
              <a:t>D) </a:t>
            </a:r>
            <a:r>
              <a:rPr lang="it-IT" dirty="0" err="1"/>
              <a:t>smanjiti</a:t>
            </a:r>
            <a:r>
              <a:rPr lang="it-IT" dirty="0"/>
              <a:t> </a:t>
            </a:r>
            <a:r>
              <a:rPr lang="it-IT" dirty="0" err="1"/>
              <a:t>će</a:t>
            </a:r>
            <a:r>
              <a:rPr lang="it-IT" dirty="0"/>
              <a:t> mu se </a:t>
            </a:r>
            <a:r>
              <a:rPr lang="it-IT" dirty="0" err="1"/>
              <a:t>težina</a:t>
            </a:r>
            <a:r>
              <a:rPr lang="it-IT" dirty="0"/>
              <a:t>, a </a:t>
            </a:r>
            <a:r>
              <a:rPr lang="it-IT" dirty="0" err="1"/>
              <a:t>masa</a:t>
            </a:r>
            <a:r>
              <a:rPr lang="it-IT" dirty="0"/>
              <a:t> </a:t>
            </a:r>
            <a:r>
              <a:rPr lang="it-IT" dirty="0" err="1"/>
              <a:t>će</a:t>
            </a:r>
            <a:r>
              <a:rPr lang="it-IT" dirty="0"/>
              <a:t> ostati ista</a:t>
            </a:r>
          </a:p>
          <a:p>
            <a:pPr marL="0" indent="0">
              <a:buNone/>
            </a:pPr>
            <a:r>
              <a:rPr lang="hr-HR" dirty="0"/>
              <a:t>E) masa i težina će ostati jednake</a:t>
            </a:r>
          </a:p>
          <a:p>
            <a:pPr marL="0" indent="0">
              <a:buNone/>
            </a:pPr>
            <a:endParaRPr lang="hr-HR" dirty="0"/>
          </a:p>
        </p:txBody>
      </p:sp>
      <p:pic>
        <p:nvPicPr>
          <p:cNvPr id="4" name="Slika 3">
            <a:extLst>
              <a:ext uri="{FF2B5EF4-FFF2-40B4-BE49-F238E27FC236}">
                <a16:creationId xmlns:a16="http://schemas.microsoft.com/office/drawing/2014/main" id="{681B1EBC-5B6D-4E43-B16D-C516BD475D3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27636" y="1528352"/>
            <a:ext cx="3457200" cy="34467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4389710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475B611F-C5E3-4F8B-BE3A-1620E51A20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dirty="0"/>
              <a:t>Ako Marko otputuje na Mjesec:</a:t>
            </a:r>
            <a:endParaRPr lang="hr-HR" dirty="0"/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A98DCCE4-67A8-48F0-9844-6F97DBF0FE9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hr-HR" dirty="0"/>
              <a:t>A) smanjiti će mu se masa i težina</a:t>
            </a:r>
          </a:p>
          <a:p>
            <a:pPr marL="0" indent="0">
              <a:buNone/>
            </a:pPr>
            <a:r>
              <a:rPr lang="it-IT" dirty="0"/>
              <a:t>B) </a:t>
            </a:r>
            <a:r>
              <a:rPr lang="it-IT" dirty="0" err="1"/>
              <a:t>povećati</a:t>
            </a:r>
            <a:r>
              <a:rPr lang="it-IT" dirty="0"/>
              <a:t> </a:t>
            </a:r>
            <a:r>
              <a:rPr lang="it-IT" dirty="0" err="1"/>
              <a:t>će</a:t>
            </a:r>
            <a:r>
              <a:rPr lang="it-IT" dirty="0"/>
              <a:t> mu se </a:t>
            </a:r>
            <a:r>
              <a:rPr lang="it-IT" dirty="0" err="1"/>
              <a:t>masa</a:t>
            </a:r>
            <a:r>
              <a:rPr lang="it-IT" dirty="0"/>
              <a:t> i </a:t>
            </a:r>
            <a:r>
              <a:rPr lang="it-IT" dirty="0" err="1"/>
              <a:t>težina</a:t>
            </a:r>
            <a:endParaRPr lang="it-IT" dirty="0"/>
          </a:p>
          <a:p>
            <a:pPr marL="0" indent="0">
              <a:buNone/>
            </a:pPr>
            <a:r>
              <a:rPr lang="it-IT" dirty="0"/>
              <a:t>C) </a:t>
            </a:r>
            <a:r>
              <a:rPr lang="it-IT" dirty="0" err="1"/>
              <a:t>smanjiti</a:t>
            </a:r>
            <a:r>
              <a:rPr lang="it-IT" dirty="0"/>
              <a:t> </a:t>
            </a:r>
            <a:r>
              <a:rPr lang="it-IT" dirty="0" err="1"/>
              <a:t>će</a:t>
            </a:r>
            <a:r>
              <a:rPr lang="it-IT" dirty="0"/>
              <a:t> mu se </a:t>
            </a:r>
            <a:r>
              <a:rPr lang="it-IT" dirty="0" err="1"/>
              <a:t>masa</a:t>
            </a:r>
            <a:r>
              <a:rPr lang="it-IT" dirty="0"/>
              <a:t>, a </a:t>
            </a:r>
            <a:r>
              <a:rPr lang="it-IT" dirty="0" err="1"/>
              <a:t>težina</a:t>
            </a:r>
            <a:r>
              <a:rPr lang="it-IT" dirty="0"/>
              <a:t> </a:t>
            </a:r>
            <a:r>
              <a:rPr lang="it-IT" dirty="0" err="1"/>
              <a:t>će</a:t>
            </a:r>
            <a:r>
              <a:rPr lang="it-IT" dirty="0"/>
              <a:t> ostati ista</a:t>
            </a:r>
          </a:p>
          <a:p>
            <a:pPr marL="0" indent="0">
              <a:buNone/>
            </a:pPr>
            <a:r>
              <a:rPr lang="it-IT" dirty="0"/>
              <a:t>D) </a:t>
            </a:r>
            <a:r>
              <a:rPr lang="it-IT" dirty="0" err="1"/>
              <a:t>smanjiti</a:t>
            </a:r>
            <a:r>
              <a:rPr lang="it-IT" dirty="0"/>
              <a:t> </a:t>
            </a:r>
            <a:r>
              <a:rPr lang="it-IT" dirty="0" err="1"/>
              <a:t>će</a:t>
            </a:r>
            <a:r>
              <a:rPr lang="it-IT" dirty="0"/>
              <a:t> mu se </a:t>
            </a:r>
            <a:r>
              <a:rPr lang="it-IT" dirty="0" err="1"/>
              <a:t>težina</a:t>
            </a:r>
            <a:r>
              <a:rPr lang="it-IT" dirty="0"/>
              <a:t>, a </a:t>
            </a:r>
            <a:r>
              <a:rPr lang="it-IT" dirty="0" err="1"/>
              <a:t>masa</a:t>
            </a:r>
            <a:r>
              <a:rPr lang="it-IT" dirty="0"/>
              <a:t> </a:t>
            </a:r>
            <a:r>
              <a:rPr lang="it-IT" dirty="0" err="1"/>
              <a:t>će</a:t>
            </a:r>
            <a:r>
              <a:rPr lang="it-IT" dirty="0"/>
              <a:t> ostati ista</a:t>
            </a:r>
          </a:p>
          <a:p>
            <a:pPr marL="0" indent="0">
              <a:buNone/>
            </a:pPr>
            <a:r>
              <a:rPr lang="hr-HR" dirty="0"/>
              <a:t>E) masa i težina će ostati jednake</a:t>
            </a:r>
          </a:p>
          <a:p>
            <a:pPr marL="0" indent="0">
              <a:buNone/>
            </a:pPr>
            <a:endParaRPr lang="hr-HR" dirty="0"/>
          </a:p>
        </p:txBody>
      </p:sp>
      <p:pic>
        <p:nvPicPr>
          <p:cNvPr id="4" name="Slika 3">
            <a:extLst>
              <a:ext uri="{FF2B5EF4-FFF2-40B4-BE49-F238E27FC236}">
                <a16:creationId xmlns:a16="http://schemas.microsoft.com/office/drawing/2014/main" id="{681B1EBC-5B6D-4E43-B16D-C516BD475D3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27636" y="1528352"/>
            <a:ext cx="3457200" cy="3446734"/>
          </a:xfrm>
          <a:prstGeom prst="rect">
            <a:avLst/>
          </a:prstGeom>
        </p:spPr>
      </p:pic>
      <p:sp>
        <p:nvSpPr>
          <p:cNvPr id="5" name="Elipsa 4">
            <a:extLst>
              <a:ext uri="{FF2B5EF4-FFF2-40B4-BE49-F238E27FC236}">
                <a16:creationId xmlns:a16="http://schemas.microsoft.com/office/drawing/2014/main" id="{B96ED148-EAA5-4110-B3F1-4C32DE6E862D}"/>
              </a:ext>
            </a:extLst>
          </p:cNvPr>
          <p:cNvSpPr/>
          <p:nvPr/>
        </p:nvSpPr>
        <p:spPr>
          <a:xfrm>
            <a:off x="887350" y="3429000"/>
            <a:ext cx="363794" cy="366252"/>
          </a:xfrm>
          <a:prstGeom prst="ellipse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680521912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D9BD0AE1-59C6-4758-A7AD-0766549CEF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r-HR" dirty="0"/>
              <a:t>Na stolu se nalazi knjiga mase m. Ukoliko učenik djeluje silom vertikalno prema dolje na knjigu: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02D548C0-997E-4CF3-BD76-3D83A3E2955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hr-HR" dirty="0"/>
              <a:t>A) povećati će se </a:t>
            </a:r>
            <a:r>
              <a:rPr lang="hr-HR"/>
              <a:t>masa knjige</a:t>
            </a:r>
            <a:endParaRPr lang="hr-HR" dirty="0"/>
          </a:p>
          <a:p>
            <a:pPr marL="0" indent="0">
              <a:buNone/>
            </a:pPr>
            <a:r>
              <a:rPr lang="hr-HR" dirty="0"/>
              <a:t>B) povećati će se težina knjige</a:t>
            </a:r>
          </a:p>
          <a:p>
            <a:pPr marL="0" indent="0">
              <a:buNone/>
            </a:pPr>
            <a:r>
              <a:rPr lang="it-IT" dirty="0"/>
              <a:t>C) </a:t>
            </a:r>
            <a:r>
              <a:rPr lang="it-IT" dirty="0" err="1"/>
              <a:t>povećati</a:t>
            </a:r>
            <a:r>
              <a:rPr lang="it-IT" dirty="0"/>
              <a:t> </a:t>
            </a:r>
            <a:r>
              <a:rPr lang="it-IT" dirty="0" err="1"/>
              <a:t>će</a:t>
            </a:r>
            <a:r>
              <a:rPr lang="it-IT" dirty="0"/>
              <a:t> se </a:t>
            </a:r>
            <a:r>
              <a:rPr lang="it-IT" dirty="0" err="1"/>
              <a:t>rezulta</a:t>
            </a:r>
            <a:r>
              <a:rPr lang="hr-HR" dirty="0"/>
              <a:t>n</a:t>
            </a:r>
            <a:r>
              <a:rPr lang="it-IT" dirty="0" err="1"/>
              <a:t>ta</a:t>
            </a:r>
            <a:r>
              <a:rPr lang="it-IT" dirty="0"/>
              <a:t> </a:t>
            </a:r>
            <a:r>
              <a:rPr lang="it-IT" dirty="0" err="1"/>
              <a:t>na</a:t>
            </a:r>
            <a:r>
              <a:rPr lang="it-IT" dirty="0"/>
              <a:t> </a:t>
            </a:r>
            <a:r>
              <a:rPr lang="it-IT" dirty="0" err="1"/>
              <a:t>stol</a:t>
            </a:r>
            <a:endParaRPr lang="it-IT" dirty="0"/>
          </a:p>
          <a:p>
            <a:endParaRPr lang="hr-HR" dirty="0"/>
          </a:p>
        </p:txBody>
      </p:sp>
      <p:pic>
        <p:nvPicPr>
          <p:cNvPr id="4" name="Slika 3">
            <a:extLst>
              <a:ext uri="{FF2B5EF4-FFF2-40B4-BE49-F238E27FC236}">
                <a16:creationId xmlns:a16="http://schemas.microsoft.com/office/drawing/2014/main" id="{63B3920D-3CB7-4DDE-8E09-5342270750B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79373" y="3813278"/>
            <a:ext cx="5874427" cy="24986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1552056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D9BD0AE1-59C6-4758-A7AD-0766549CEF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r-HR" dirty="0"/>
              <a:t>Na stolu se nalazi knjiga mase m. Ukoliko učenik djeluje silom vertikalno prema dolje na knjigu: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02D548C0-997E-4CF3-BD76-3D83A3E2955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hr-HR" dirty="0"/>
              <a:t>A) povećati će se </a:t>
            </a:r>
            <a:r>
              <a:rPr lang="hr-HR"/>
              <a:t>masa knjige</a:t>
            </a:r>
            <a:endParaRPr lang="hr-HR" dirty="0"/>
          </a:p>
          <a:p>
            <a:pPr marL="0" indent="0">
              <a:buNone/>
            </a:pPr>
            <a:r>
              <a:rPr lang="hr-HR" dirty="0"/>
              <a:t>B) povećati će se težina knjige</a:t>
            </a:r>
          </a:p>
          <a:p>
            <a:pPr marL="0" indent="0">
              <a:buNone/>
            </a:pPr>
            <a:r>
              <a:rPr lang="it-IT" dirty="0"/>
              <a:t>C) </a:t>
            </a:r>
            <a:r>
              <a:rPr lang="it-IT" dirty="0" err="1"/>
              <a:t>povećati</a:t>
            </a:r>
            <a:r>
              <a:rPr lang="it-IT" dirty="0"/>
              <a:t> </a:t>
            </a:r>
            <a:r>
              <a:rPr lang="it-IT" dirty="0" err="1"/>
              <a:t>će</a:t>
            </a:r>
            <a:r>
              <a:rPr lang="it-IT" dirty="0"/>
              <a:t> se </a:t>
            </a:r>
            <a:r>
              <a:rPr lang="it-IT" dirty="0" err="1"/>
              <a:t>rezulta</a:t>
            </a:r>
            <a:r>
              <a:rPr lang="hr-HR" dirty="0"/>
              <a:t>n</a:t>
            </a:r>
            <a:r>
              <a:rPr lang="it-IT" dirty="0" err="1"/>
              <a:t>ta</a:t>
            </a:r>
            <a:r>
              <a:rPr lang="it-IT" dirty="0"/>
              <a:t> </a:t>
            </a:r>
            <a:r>
              <a:rPr lang="it-IT" dirty="0" err="1"/>
              <a:t>na</a:t>
            </a:r>
            <a:r>
              <a:rPr lang="it-IT" dirty="0"/>
              <a:t> </a:t>
            </a:r>
            <a:r>
              <a:rPr lang="it-IT" dirty="0" err="1"/>
              <a:t>stol</a:t>
            </a:r>
            <a:endParaRPr lang="it-IT" dirty="0"/>
          </a:p>
          <a:p>
            <a:endParaRPr lang="hr-HR" dirty="0"/>
          </a:p>
        </p:txBody>
      </p:sp>
      <p:pic>
        <p:nvPicPr>
          <p:cNvPr id="4" name="Slika 3">
            <a:extLst>
              <a:ext uri="{FF2B5EF4-FFF2-40B4-BE49-F238E27FC236}">
                <a16:creationId xmlns:a16="http://schemas.microsoft.com/office/drawing/2014/main" id="{63B3920D-3CB7-4DDE-8E09-5342270750B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79373" y="3813278"/>
            <a:ext cx="5874427" cy="2498622"/>
          </a:xfrm>
          <a:prstGeom prst="rect">
            <a:avLst/>
          </a:prstGeom>
        </p:spPr>
      </p:pic>
      <p:sp>
        <p:nvSpPr>
          <p:cNvPr id="5" name="Elipsa 4">
            <a:extLst>
              <a:ext uri="{FF2B5EF4-FFF2-40B4-BE49-F238E27FC236}">
                <a16:creationId xmlns:a16="http://schemas.microsoft.com/office/drawing/2014/main" id="{5DF0DA54-FF38-4CC6-AC1A-A47BBFAC7AF3}"/>
              </a:ext>
            </a:extLst>
          </p:cNvPr>
          <p:cNvSpPr/>
          <p:nvPr/>
        </p:nvSpPr>
        <p:spPr>
          <a:xfrm>
            <a:off x="838200" y="2831690"/>
            <a:ext cx="449826" cy="597310"/>
          </a:xfrm>
          <a:prstGeom prst="ellipse">
            <a:avLst/>
          </a:prstGeom>
          <a:noFill/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389228551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E62096D6-0535-48E9-BEC4-CA984CAACC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U jednoj posudi se nalazi litra vode, a u istoj takvoj posudi se nalazi litra ulja. 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5C1A06EC-8DB4-4367-8486-F6B8F6D8B61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hr-HR" dirty="0"/>
              <a:t>A) Litra vode ima veću težinu od litre ulja</a:t>
            </a:r>
          </a:p>
          <a:p>
            <a:pPr marL="0" indent="0">
              <a:buNone/>
            </a:pPr>
            <a:r>
              <a:rPr lang="hr-HR" dirty="0"/>
              <a:t>B) Litra ulja ima veću težinu od litre vode </a:t>
            </a:r>
          </a:p>
          <a:p>
            <a:pPr marL="0" indent="0">
              <a:buNone/>
            </a:pPr>
            <a:r>
              <a:rPr lang="hr-HR" dirty="0"/>
              <a:t>C) Litra vode i litra ulja imaju istu težinu</a:t>
            </a:r>
          </a:p>
          <a:p>
            <a:pPr marL="0" indent="0">
              <a:buNone/>
            </a:pPr>
            <a:endParaRPr lang="hr-HR" dirty="0"/>
          </a:p>
        </p:txBody>
      </p:sp>
      <p:pic>
        <p:nvPicPr>
          <p:cNvPr id="4" name="Slika 3">
            <a:extLst>
              <a:ext uri="{FF2B5EF4-FFF2-40B4-BE49-F238E27FC236}">
                <a16:creationId xmlns:a16="http://schemas.microsoft.com/office/drawing/2014/main" id="{2F840398-9B9A-4FDE-B30E-C218BC6CF7B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48627" y="1922357"/>
            <a:ext cx="2399400" cy="28453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5824595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E62096D6-0535-48E9-BEC4-CA984CAACC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U jednoj posudi se nalazi litra vode, a u istoj takvoj posudi se nalazi litra ulja. 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5C1A06EC-8DB4-4367-8486-F6B8F6D8B61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hr-HR" dirty="0"/>
              <a:t>A) Litra vode ima veću težinu od litre ulja</a:t>
            </a:r>
          </a:p>
          <a:p>
            <a:pPr marL="0" indent="0">
              <a:buNone/>
            </a:pPr>
            <a:r>
              <a:rPr lang="hr-HR" dirty="0"/>
              <a:t>B) Litra ulja ima veću težinu od litre vode </a:t>
            </a:r>
          </a:p>
          <a:p>
            <a:pPr marL="0" indent="0">
              <a:buNone/>
            </a:pPr>
            <a:r>
              <a:rPr lang="hr-HR" dirty="0"/>
              <a:t>C) Litra vode i litra ulja imaju istu težinu</a:t>
            </a:r>
          </a:p>
          <a:p>
            <a:pPr marL="0" indent="0">
              <a:buNone/>
            </a:pPr>
            <a:endParaRPr lang="hr-HR" dirty="0"/>
          </a:p>
        </p:txBody>
      </p:sp>
      <p:pic>
        <p:nvPicPr>
          <p:cNvPr id="4" name="Slika 3">
            <a:extLst>
              <a:ext uri="{FF2B5EF4-FFF2-40B4-BE49-F238E27FC236}">
                <a16:creationId xmlns:a16="http://schemas.microsoft.com/office/drawing/2014/main" id="{2F840398-9B9A-4FDE-B30E-C218BC6CF7B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48627" y="1922357"/>
            <a:ext cx="2399400" cy="2845334"/>
          </a:xfrm>
          <a:prstGeom prst="rect">
            <a:avLst/>
          </a:prstGeom>
        </p:spPr>
      </p:pic>
      <p:sp>
        <p:nvSpPr>
          <p:cNvPr id="5" name="Elipsa 4">
            <a:extLst>
              <a:ext uri="{FF2B5EF4-FFF2-40B4-BE49-F238E27FC236}">
                <a16:creationId xmlns:a16="http://schemas.microsoft.com/office/drawing/2014/main" id="{096F6856-091E-4A0F-BAA5-962CA4E9A71B}"/>
              </a:ext>
            </a:extLst>
          </p:cNvPr>
          <p:cNvSpPr/>
          <p:nvPr/>
        </p:nvSpPr>
        <p:spPr>
          <a:xfrm>
            <a:off x="838200" y="1825625"/>
            <a:ext cx="479323" cy="484956"/>
          </a:xfrm>
          <a:prstGeom prst="ellipse">
            <a:avLst/>
          </a:prstGeom>
          <a:noFill/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180782277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slov 4">
            <a:extLst>
              <a:ext uri="{FF2B5EF4-FFF2-40B4-BE49-F238E27FC236}">
                <a16:creationId xmlns:a16="http://schemas.microsoft.com/office/drawing/2014/main" id="{DCD9A72A-8265-48AC-8C42-EF5D4FACFF08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hr-HR"/>
              <a:t>Kraj</a:t>
            </a:r>
            <a:endParaRPr lang="hr-HR" dirty="0"/>
          </a:p>
        </p:txBody>
      </p:sp>
      <p:sp>
        <p:nvSpPr>
          <p:cNvPr id="6" name="Podnaslov 5">
            <a:extLst>
              <a:ext uri="{FF2B5EF4-FFF2-40B4-BE49-F238E27FC236}">
                <a16:creationId xmlns:a16="http://schemas.microsoft.com/office/drawing/2014/main" id="{B2FB87B3-4FB1-43AC-A95B-F41E9182DA58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hr-HR" dirty="0"/>
              <a:t>Izvor: radna bilježnica FON7, digitalni sadržaji nakladnika Školske knjige</a:t>
            </a:r>
          </a:p>
        </p:txBody>
      </p:sp>
    </p:spTree>
    <p:extLst>
      <p:ext uri="{BB962C8B-B14F-4D97-AF65-F5344CB8AC3E}">
        <p14:creationId xmlns:p14="http://schemas.microsoft.com/office/powerpoint/2010/main" val="83839349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A47FF34B-570C-42C4-9088-47FF4468DF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Što smo naučili?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83BB10A8-BF9B-4867-8618-213CCC2AE7B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lvl="0" indent="0">
              <a:buNone/>
            </a:pPr>
            <a:r>
              <a:rPr lang="hr-BA" dirty="0"/>
              <a:t>2. Na oprugu dugu 10 cm objesimo dva jednaka utega i ona se produlji za 3 cm. Koliko utega treba objesiti da se produlji za 9 cm?</a:t>
            </a:r>
            <a:endParaRPr lang="hr-HR" dirty="0"/>
          </a:p>
          <a:p>
            <a:pPr marL="457200" lvl="1" indent="0">
              <a:buNone/>
            </a:pPr>
            <a:r>
              <a:rPr lang="hr-BA" dirty="0"/>
              <a:t>(a) 4 utega.</a:t>
            </a:r>
            <a:endParaRPr lang="hr-HR" dirty="0"/>
          </a:p>
          <a:p>
            <a:pPr marL="457200" lvl="1" indent="0">
              <a:buNone/>
            </a:pPr>
            <a:r>
              <a:rPr lang="hr-BA" dirty="0"/>
              <a:t>(b) 6 utega</a:t>
            </a:r>
            <a:endParaRPr lang="hr-HR" dirty="0"/>
          </a:p>
          <a:p>
            <a:pPr marL="457200" lvl="1" indent="0">
              <a:buNone/>
            </a:pPr>
            <a:r>
              <a:rPr lang="hr-BA" dirty="0"/>
              <a:t>(c) 9 utega</a:t>
            </a:r>
            <a:endParaRPr lang="hr-HR" dirty="0"/>
          </a:p>
          <a:p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100947562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A47FF34B-570C-42C4-9088-47FF4468DF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Što smo naučili?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83BB10A8-BF9B-4867-8618-213CCC2AE7B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lvl="0" indent="0">
              <a:buNone/>
            </a:pPr>
            <a:r>
              <a:rPr lang="hr-BA" dirty="0"/>
              <a:t>2. Na oprugu dugu 10 cm objesimo dva jednaka utega i ona se produlji za 3 cm. Koliko utega treba objesiti da se produlji za 9 cm?</a:t>
            </a:r>
            <a:endParaRPr lang="hr-HR" dirty="0"/>
          </a:p>
          <a:p>
            <a:pPr marL="457200" lvl="1" indent="0">
              <a:buNone/>
            </a:pPr>
            <a:r>
              <a:rPr lang="hr-BA" dirty="0"/>
              <a:t>(a) 4 utega.</a:t>
            </a:r>
            <a:endParaRPr lang="hr-HR" dirty="0"/>
          </a:p>
          <a:p>
            <a:pPr marL="457200" lvl="1" indent="0">
              <a:buNone/>
            </a:pPr>
            <a:r>
              <a:rPr lang="hr-BA" dirty="0"/>
              <a:t>(b) 6 utega</a:t>
            </a:r>
            <a:endParaRPr lang="hr-HR" dirty="0"/>
          </a:p>
          <a:p>
            <a:pPr marL="457200" lvl="1" indent="0">
              <a:buNone/>
            </a:pPr>
            <a:r>
              <a:rPr lang="hr-BA" dirty="0"/>
              <a:t>(c) 9 utega</a:t>
            </a:r>
            <a:endParaRPr lang="hr-HR" dirty="0"/>
          </a:p>
          <a:p>
            <a:endParaRPr lang="hr-HR" dirty="0"/>
          </a:p>
        </p:txBody>
      </p:sp>
      <p:sp>
        <p:nvSpPr>
          <p:cNvPr id="4" name="Elipsa 3">
            <a:extLst>
              <a:ext uri="{FF2B5EF4-FFF2-40B4-BE49-F238E27FC236}">
                <a16:creationId xmlns:a16="http://schemas.microsoft.com/office/drawing/2014/main" id="{266A1029-85F2-4834-82AD-C0757C75C504}"/>
              </a:ext>
            </a:extLst>
          </p:cNvPr>
          <p:cNvSpPr/>
          <p:nvPr/>
        </p:nvSpPr>
        <p:spPr>
          <a:xfrm>
            <a:off x="1268963" y="3429000"/>
            <a:ext cx="503854" cy="354563"/>
          </a:xfrm>
          <a:prstGeom prst="ellipse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32021405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FB4A932A-0878-4A78-8053-B924E074AD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Što smo naučili?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1C1FBEB0-CE1E-4745-90CF-AE4E9BD3579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lvl="0" indent="0">
              <a:buNone/>
            </a:pPr>
            <a:r>
              <a:rPr lang="hr-BA" dirty="0"/>
              <a:t>3. Ako se pod djelovanjem sile od 20 N opruga produlji za 10 cm. Kolikom silom trebamo djelovati da bi se opruga produljila za 5 cm?</a:t>
            </a:r>
            <a:endParaRPr lang="hr-HR" dirty="0"/>
          </a:p>
          <a:p>
            <a:pPr marL="457200" lvl="1" indent="0">
              <a:buNone/>
            </a:pPr>
            <a:r>
              <a:rPr lang="hr-BA" dirty="0"/>
              <a:t>(a) 40 N</a:t>
            </a:r>
            <a:endParaRPr lang="hr-HR" dirty="0"/>
          </a:p>
          <a:p>
            <a:pPr marL="457200" lvl="1" indent="0">
              <a:buNone/>
            </a:pPr>
            <a:r>
              <a:rPr lang="hr-BA" dirty="0"/>
              <a:t>(b) 10 N</a:t>
            </a:r>
            <a:endParaRPr lang="hr-HR" dirty="0"/>
          </a:p>
          <a:p>
            <a:pPr marL="457200" lvl="1" indent="0">
              <a:buNone/>
            </a:pPr>
            <a:r>
              <a:rPr lang="hr-BA" dirty="0"/>
              <a:t>(c)  5 N</a:t>
            </a:r>
            <a:endParaRPr lang="hr-HR" dirty="0"/>
          </a:p>
          <a:p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352341876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FB4A932A-0878-4A78-8053-B924E074AD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Što smo naučili?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1C1FBEB0-CE1E-4745-90CF-AE4E9BD3579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lvl="0" indent="0">
              <a:buNone/>
            </a:pPr>
            <a:r>
              <a:rPr lang="hr-BA" dirty="0"/>
              <a:t>3. Ako se pod djelovanjem sile od 20 N opruga produlji za 10 cm. Kolikom silom trebamo djelovati da bi se opruga produljila za 5 cm?</a:t>
            </a:r>
            <a:endParaRPr lang="hr-HR" dirty="0"/>
          </a:p>
          <a:p>
            <a:pPr marL="457200" lvl="1" indent="0">
              <a:buNone/>
            </a:pPr>
            <a:r>
              <a:rPr lang="hr-BA" dirty="0"/>
              <a:t>(a) 40 N</a:t>
            </a:r>
            <a:endParaRPr lang="hr-HR" dirty="0"/>
          </a:p>
          <a:p>
            <a:pPr marL="457200" lvl="1" indent="0">
              <a:buNone/>
            </a:pPr>
            <a:r>
              <a:rPr lang="hr-BA" dirty="0"/>
              <a:t>(b) 10 N</a:t>
            </a:r>
            <a:endParaRPr lang="hr-HR" dirty="0"/>
          </a:p>
          <a:p>
            <a:pPr marL="457200" lvl="1" indent="0">
              <a:buNone/>
            </a:pPr>
            <a:r>
              <a:rPr lang="hr-BA" dirty="0"/>
              <a:t>(c)  5 N</a:t>
            </a:r>
            <a:endParaRPr lang="hr-HR" dirty="0"/>
          </a:p>
          <a:p>
            <a:endParaRPr lang="hr-HR" dirty="0"/>
          </a:p>
        </p:txBody>
      </p:sp>
      <p:sp>
        <p:nvSpPr>
          <p:cNvPr id="4" name="Elipsa 3">
            <a:extLst>
              <a:ext uri="{FF2B5EF4-FFF2-40B4-BE49-F238E27FC236}">
                <a16:creationId xmlns:a16="http://schemas.microsoft.com/office/drawing/2014/main" id="{5B177219-154C-47A2-A677-CA7AF03C127C}"/>
              </a:ext>
            </a:extLst>
          </p:cNvPr>
          <p:cNvSpPr/>
          <p:nvPr/>
        </p:nvSpPr>
        <p:spPr>
          <a:xfrm>
            <a:off x="1278293" y="3074437"/>
            <a:ext cx="503854" cy="354563"/>
          </a:xfrm>
          <a:prstGeom prst="ellipse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53589501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16A44398-3714-4FD6-9E34-7FE9CADC0D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Što smo naučili?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5BD13C41-442A-4E63-9406-9435E7B8642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hr-HR" b="1" dirty="0"/>
              <a:t>4.</a:t>
            </a:r>
            <a:r>
              <a:rPr lang="hr-HR" dirty="0"/>
              <a:t> Kočnice na biciklu usporavaju bicikl djelovanjem:</a:t>
            </a:r>
          </a:p>
          <a:p>
            <a:pPr marL="0" indent="0">
              <a:buNone/>
            </a:pPr>
            <a:r>
              <a:rPr lang="hr-HR" dirty="0"/>
              <a:t>(a) mišićne sile           </a:t>
            </a:r>
          </a:p>
          <a:p>
            <a:pPr marL="0" indent="0">
              <a:buNone/>
            </a:pPr>
            <a:r>
              <a:rPr lang="hr-HR" dirty="0"/>
              <a:t>(b) sile trenja           </a:t>
            </a:r>
          </a:p>
          <a:p>
            <a:pPr marL="0" indent="0">
              <a:buNone/>
            </a:pPr>
            <a:r>
              <a:rPr lang="hr-HR" dirty="0"/>
              <a:t>(c) magnetske sile          </a:t>
            </a:r>
          </a:p>
          <a:p>
            <a:pPr marL="0" indent="0">
              <a:buNone/>
            </a:pPr>
            <a:r>
              <a:rPr lang="hr-HR" dirty="0"/>
              <a:t>(d) električne sile         </a:t>
            </a:r>
          </a:p>
          <a:p>
            <a:pPr marL="0" indent="0">
              <a:buNone/>
            </a:pPr>
            <a:r>
              <a:rPr lang="hr-HR" dirty="0"/>
              <a:t>(e) sile teže</a:t>
            </a:r>
          </a:p>
          <a:p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67763490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16A44398-3714-4FD6-9E34-7FE9CADC0D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Što smo naučili?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5BD13C41-442A-4E63-9406-9435E7B8642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hr-HR" b="1" dirty="0"/>
              <a:t>4.</a:t>
            </a:r>
            <a:r>
              <a:rPr lang="hr-HR" dirty="0"/>
              <a:t> Kočnice na biciklu usporavaju bicikl djelovanjem:</a:t>
            </a:r>
          </a:p>
          <a:p>
            <a:pPr marL="0" indent="0">
              <a:buNone/>
            </a:pPr>
            <a:r>
              <a:rPr lang="hr-HR" dirty="0"/>
              <a:t>(a) mišićne sile           </a:t>
            </a:r>
          </a:p>
          <a:p>
            <a:pPr marL="0" indent="0">
              <a:buNone/>
            </a:pPr>
            <a:r>
              <a:rPr lang="hr-HR" dirty="0"/>
              <a:t>(b) sile trenja           </a:t>
            </a:r>
          </a:p>
          <a:p>
            <a:pPr marL="0" indent="0">
              <a:buNone/>
            </a:pPr>
            <a:r>
              <a:rPr lang="hr-HR" dirty="0"/>
              <a:t>(c) magnetske sile          </a:t>
            </a:r>
          </a:p>
          <a:p>
            <a:pPr marL="0" indent="0">
              <a:buNone/>
            </a:pPr>
            <a:r>
              <a:rPr lang="hr-HR" dirty="0"/>
              <a:t>(d) električne sile         </a:t>
            </a:r>
          </a:p>
          <a:p>
            <a:pPr marL="0" indent="0">
              <a:buNone/>
            </a:pPr>
            <a:r>
              <a:rPr lang="hr-HR" dirty="0"/>
              <a:t>(e) sile teže</a:t>
            </a:r>
          </a:p>
          <a:p>
            <a:endParaRPr lang="hr-HR" dirty="0"/>
          </a:p>
        </p:txBody>
      </p:sp>
      <p:sp>
        <p:nvSpPr>
          <p:cNvPr id="4" name="Elipsa 3">
            <a:extLst>
              <a:ext uri="{FF2B5EF4-FFF2-40B4-BE49-F238E27FC236}">
                <a16:creationId xmlns:a16="http://schemas.microsoft.com/office/drawing/2014/main" id="{233C6306-B685-47C8-BCF5-74A00E7D56AA}"/>
              </a:ext>
            </a:extLst>
          </p:cNvPr>
          <p:cNvSpPr/>
          <p:nvPr/>
        </p:nvSpPr>
        <p:spPr>
          <a:xfrm>
            <a:off x="838200" y="2922037"/>
            <a:ext cx="503854" cy="354563"/>
          </a:xfrm>
          <a:prstGeom prst="ellipse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919883089"/>
      </p:ext>
    </p:extLst>
  </p:cSld>
  <p:clrMapOvr>
    <a:masterClrMapping/>
  </p:clrMapOvr>
</p:sld>
</file>

<file path=ppt/theme/theme1.xml><?xml version="1.0" encoding="utf-8"?>
<a:theme xmlns:a="http://schemas.openxmlformats.org/drawingml/2006/main" name="Tema sustava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364</TotalTime>
  <Words>1512</Words>
  <Application>Microsoft Office PowerPoint</Application>
  <PresentationFormat>Široki zaslon</PresentationFormat>
  <Paragraphs>217</Paragraphs>
  <Slides>38</Slides>
  <Notes>0</Notes>
  <HiddenSlides>0</HiddenSlides>
  <MMClips>0</MMClips>
  <ScaleCrop>false</ScaleCrop>
  <HeadingPairs>
    <vt:vector size="6" baseType="variant">
      <vt:variant>
        <vt:lpstr>Korišteni fontovi</vt:lpstr>
      </vt:variant>
      <vt:variant>
        <vt:i4>3</vt:i4>
      </vt:variant>
      <vt:variant>
        <vt:lpstr>Tema</vt:lpstr>
      </vt:variant>
      <vt:variant>
        <vt:i4>1</vt:i4>
      </vt:variant>
      <vt:variant>
        <vt:lpstr>Naslovi slajdova</vt:lpstr>
      </vt:variant>
      <vt:variant>
        <vt:i4>38</vt:i4>
      </vt:variant>
    </vt:vector>
  </HeadingPairs>
  <TitlesOfParts>
    <vt:vector size="42" baseType="lpstr">
      <vt:lpstr>Arial</vt:lpstr>
      <vt:lpstr>Calibri</vt:lpstr>
      <vt:lpstr>Calibri Light</vt:lpstr>
      <vt:lpstr>Tema sustava Office</vt:lpstr>
      <vt:lpstr>Ponavljanje gradiva</vt:lpstr>
      <vt:lpstr>Što smo naučili?</vt:lpstr>
      <vt:lpstr>Što smo naučili?</vt:lpstr>
      <vt:lpstr>Što smo naučili?</vt:lpstr>
      <vt:lpstr>Što smo naučili?</vt:lpstr>
      <vt:lpstr>Što smo naučili?</vt:lpstr>
      <vt:lpstr>Što smo naučili?</vt:lpstr>
      <vt:lpstr>Što smo naučili?</vt:lpstr>
      <vt:lpstr>Što smo naučili?</vt:lpstr>
      <vt:lpstr>Što smo naučili?</vt:lpstr>
      <vt:lpstr>Što smo naučili?</vt:lpstr>
      <vt:lpstr>Što smo naučili?</vt:lpstr>
      <vt:lpstr>Što smo naučili?</vt:lpstr>
      <vt:lpstr>Što smo naučili?</vt:lpstr>
      <vt:lpstr>Što smo naučili?</vt:lpstr>
      <vt:lpstr>Što smo naučili?</vt:lpstr>
      <vt:lpstr>Što smo naučili?</vt:lpstr>
      <vt:lpstr>Što smo naučili?</vt:lpstr>
      <vt:lpstr>Što smo naučili?</vt:lpstr>
      <vt:lpstr>Što smo naučili?</vt:lpstr>
      <vt:lpstr>Što smo naučili?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Pokraj svake tvrdnje napišite odnosi li se na masu ili težinu </vt:lpstr>
      <vt:lpstr>Pokraj svake tvrdnje napišite odnosi li se na masu ili težinu </vt:lpstr>
      <vt:lpstr>Ako Marko otputuje na Mjesec:</vt:lpstr>
      <vt:lpstr>Ako Marko otputuje na Mjesec:</vt:lpstr>
      <vt:lpstr>Na stolu se nalazi knjiga mase m. Ukoliko učenik djeluje silom vertikalno prema dolje na knjigu:</vt:lpstr>
      <vt:lpstr>Na stolu se nalazi knjiga mase m. Ukoliko učenik djeluje silom vertikalno prema dolje na knjigu:</vt:lpstr>
      <vt:lpstr>U jednoj posudi se nalazi litra vode, a u istoj takvoj posudi se nalazi litra ulja. </vt:lpstr>
      <vt:lpstr>U jednoj posudi se nalazi litra vode, a u istoj takvoj posudi se nalazi litra ulja. </vt:lpstr>
      <vt:lpstr>Kraj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Ponavljanje gradiva</dc:title>
  <dc:creator>Sanja Martinko</dc:creator>
  <cp:lastModifiedBy>Sanja Martinko</cp:lastModifiedBy>
  <cp:revision>11</cp:revision>
  <dcterms:created xsi:type="dcterms:W3CDTF">2021-12-11T06:18:33Z</dcterms:created>
  <dcterms:modified xsi:type="dcterms:W3CDTF">2022-12-16T11:55:22Z</dcterms:modified>
</cp:coreProperties>
</file>