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8192-42F2-44CE-B35B-178CB9B9D95B}" type="datetimeFigureOut">
              <a:rPr lang="hr-HR" smtClean="0"/>
              <a:t>26.10.2023.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43B4-3792-4FC9-8DB2-DD721F73D395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95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8192-42F2-44CE-B35B-178CB9B9D95B}" type="datetimeFigureOut">
              <a:rPr lang="hr-HR" smtClean="0"/>
              <a:t>26.10.2023.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43B4-3792-4FC9-8DB2-DD721F73D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9950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8192-42F2-44CE-B35B-178CB9B9D95B}" type="datetimeFigureOut">
              <a:rPr lang="hr-HR" smtClean="0"/>
              <a:t>26.10.2023.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43B4-3792-4FC9-8DB2-DD721F73D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57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8192-42F2-44CE-B35B-178CB9B9D95B}" type="datetimeFigureOut">
              <a:rPr lang="hr-HR" smtClean="0"/>
              <a:t>26.10.2023.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43B4-3792-4FC9-8DB2-DD721F73D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54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8192-42F2-44CE-B35B-178CB9B9D95B}" type="datetimeFigureOut">
              <a:rPr lang="hr-HR" smtClean="0"/>
              <a:t>26.10.2023.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43B4-3792-4FC9-8DB2-DD721F73D395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32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8192-42F2-44CE-B35B-178CB9B9D95B}" type="datetimeFigureOut">
              <a:rPr lang="hr-HR" smtClean="0"/>
              <a:t>26.10.2023.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43B4-3792-4FC9-8DB2-DD721F73D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74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8192-42F2-44CE-B35B-178CB9B9D95B}" type="datetimeFigureOut">
              <a:rPr lang="hr-HR" smtClean="0"/>
              <a:t>26.10.2023.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43B4-3792-4FC9-8DB2-DD721F73D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634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8192-42F2-44CE-B35B-178CB9B9D95B}" type="datetimeFigureOut">
              <a:rPr lang="hr-HR" smtClean="0"/>
              <a:t>26.10.2023.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43B4-3792-4FC9-8DB2-DD721F73D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610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8192-42F2-44CE-B35B-178CB9B9D95B}" type="datetimeFigureOut">
              <a:rPr lang="hr-HR" smtClean="0"/>
              <a:t>26.10.2023.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43B4-3792-4FC9-8DB2-DD721F73D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566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12D8192-42F2-44CE-B35B-178CB9B9D95B}" type="datetimeFigureOut">
              <a:rPr lang="hr-HR" smtClean="0"/>
              <a:t>26.10.2023.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C743B4-3792-4FC9-8DB2-DD721F73D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723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8192-42F2-44CE-B35B-178CB9B9D95B}" type="datetimeFigureOut">
              <a:rPr lang="hr-HR" smtClean="0"/>
              <a:t>26.10.2023.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43B4-3792-4FC9-8DB2-DD721F73D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721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12D8192-42F2-44CE-B35B-178CB9B9D95B}" type="datetimeFigureOut">
              <a:rPr lang="hr-HR" smtClean="0"/>
              <a:t>26.10.2023.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C743B4-3792-4FC9-8DB2-DD721F73D395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21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EA86CA-0CD0-4956-A8C3-F9BBBA939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hr-HR" sz="4000" dirty="0">
                <a:solidFill>
                  <a:srgbClr val="FF0000"/>
                </a:solidFill>
              </a:rPr>
              <a:t>MEĐUNARODNI DAN </a:t>
            </a:r>
            <a:br>
              <a:rPr lang="hr-HR" sz="4000" dirty="0">
                <a:solidFill>
                  <a:srgbClr val="FF0000"/>
                </a:solidFill>
              </a:rPr>
            </a:br>
            <a:br>
              <a:rPr lang="hr-HR" sz="4000" dirty="0">
                <a:solidFill>
                  <a:srgbClr val="FF0000"/>
                </a:solidFill>
              </a:rPr>
            </a:br>
            <a:r>
              <a:rPr lang="hr-HR" sz="4000" dirty="0">
                <a:solidFill>
                  <a:srgbClr val="FF0000"/>
                </a:solidFill>
              </a:rPr>
              <a:t>MEĐUSOBNOG POMAGANJA</a:t>
            </a:r>
            <a:br>
              <a:rPr lang="hr-HR" sz="4000" dirty="0">
                <a:solidFill>
                  <a:srgbClr val="FF0000"/>
                </a:solidFill>
              </a:rPr>
            </a:br>
            <a:br>
              <a:rPr lang="hr-HR" sz="4000" dirty="0">
                <a:solidFill>
                  <a:srgbClr val="FF0000"/>
                </a:solidFill>
              </a:rPr>
            </a:br>
            <a:br>
              <a:rPr lang="hr-HR" sz="4000" dirty="0"/>
            </a:br>
            <a:r>
              <a:rPr lang="hr-HR" sz="2400" cap="all" spc="200" dirty="0">
                <a:solidFill>
                  <a:srgbClr val="637052"/>
                </a:solidFill>
                <a:ea typeface="+mn-ea"/>
                <a:cs typeface="+mn-cs"/>
              </a:rPr>
              <a:t>26. listopada</a:t>
            </a:r>
            <a:br>
              <a:rPr lang="hr-HR" sz="2400" cap="all" spc="200" dirty="0">
                <a:solidFill>
                  <a:srgbClr val="637052"/>
                </a:solidFill>
                <a:ea typeface="+mn-ea"/>
                <a:cs typeface="+mn-cs"/>
              </a:rPr>
            </a:br>
            <a:endParaRPr lang="hr-HR" sz="4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09F6B76-B35B-4C0E-930F-50486E9C4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872" y="3685952"/>
            <a:ext cx="3045429" cy="227798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C6C8CC4-99A1-49EE-A8C4-73CE0ED2D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59" y="1328007"/>
            <a:ext cx="2091415" cy="27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95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222962BD-1C8D-459C-888B-77EB7323CA17}"/>
              </a:ext>
            </a:extLst>
          </p:cNvPr>
          <p:cNvSpPr txBox="1"/>
          <p:nvPr/>
        </p:nvSpPr>
        <p:spPr>
          <a:xfrm flipH="1">
            <a:off x="1917576" y="239697"/>
            <a:ext cx="8052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dirty="0">
                <a:solidFill>
                  <a:srgbClr val="FF0000"/>
                </a:solidFill>
              </a:rPr>
              <a:t>DOBRO JE ČINITI DOBRO!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6C32047F-B0A7-4D27-A220-24F5EE8CD623}"/>
              </a:ext>
            </a:extLst>
          </p:cNvPr>
          <p:cNvSpPr/>
          <p:nvPr/>
        </p:nvSpPr>
        <p:spPr>
          <a:xfrm>
            <a:off x="497150" y="1189196"/>
            <a:ext cx="8131945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Dana  26.listopada se obilježava  </a:t>
            </a:r>
            <a:r>
              <a:rPr lang="hr-HR" sz="1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Međunarodni dan međusobnog pomaganja. </a:t>
            </a: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solidFill>
                  <a:srgbClr val="2222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Dokazano je kako pružanje pomoći, podrške i potpore drugima pozitivno utječe na tjelesno i mentalno zdravlje pomagača. </a:t>
            </a: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solidFill>
                  <a:srgbClr val="2222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Pomaganjem se njeguje empatija (sposobnost osjetiti što drugi doživljavaju) i potiče nesebično pomaganje (altruizam).</a:t>
            </a: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Smisao ovog dana je  da barem na jedan dan zaboravimo sve prepreke i granice koje nas dijele, da se međusobno pomažemo u svakom smislu i da na taj način, učeći jedni od drugih, postanemo bolji ljudi.</a:t>
            </a: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Postoji toliko različitih načina na koje možemo pomoći jedni drugima: od volontiranja u različitim udrugama za pomoć, preko </a:t>
            </a:r>
            <a:r>
              <a:rPr lang="hr-HR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doniranja</a:t>
            </a:r>
            <a:r>
              <a:rPr lang="hr-H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materijalnih dobara sve do darivanja krvi. </a:t>
            </a: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Možete početi odmah djelovati u svojoj okolini; ustupiti mjesto starijoj osobi u tramvaju, pomoći roditeljima, nazvati djeda i baku i odvojiti malo vremena za njih.</a:t>
            </a: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E038D24-28E5-4F47-942D-635175AD8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47" r="18401"/>
          <a:stretch/>
        </p:blipFill>
        <p:spPr>
          <a:xfrm>
            <a:off x="9114408" y="2121008"/>
            <a:ext cx="2580442" cy="30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24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5DC90DED-26A4-4C6D-BF5E-85C0F297A621}"/>
              </a:ext>
            </a:extLst>
          </p:cNvPr>
          <p:cNvSpPr/>
          <p:nvPr/>
        </p:nvSpPr>
        <p:spPr>
          <a:xfrm>
            <a:off x="366943" y="2490163"/>
            <a:ext cx="11218415" cy="380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Pozivamo sve zainteresirane da se uključe u rad Školskog volonterskog kluba.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Aktivnosti možete pratiti u volonterskom kutiću ispred školske knjižnice.</a:t>
            </a:r>
            <a:endParaRPr lang="hr-HR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za kraj jedna lijepa misao:</a:t>
            </a:r>
            <a:endParaRPr lang="hr-HR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1303020" algn="l"/>
              </a:tabLst>
            </a:pPr>
            <a:r>
              <a:rPr lang="hr-HR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Nikada ne sumnjaj u  to da mala grupa ljudi  može promijeniti svijet.</a:t>
            </a:r>
            <a:endParaRPr lang="hr-HR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1303020" algn="l"/>
              </a:tabLst>
            </a:pPr>
            <a:r>
              <a:rPr lang="hr-HR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Uistinu, to je jedino što ga je ikada i mijenjalo.</a:t>
            </a:r>
            <a:endParaRPr lang="hr-HR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1303020" algn="l"/>
              </a:tabLst>
            </a:pPr>
            <a:r>
              <a:rPr lang="hr-HR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1303020" algn="l"/>
              </a:tabLst>
            </a:pPr>
            <a:r>
              <a:rPr lang="hr-HR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1303020" algn="l"/>
              </a:tabLst>
            </a:pPr>
            <a:r>
              <a:rPr lang="hr-HR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Volonterski pozdrav </a:t>
            </a:r>
            <a:r>
              <a:rPr lang="hr-HR" dirty="0">
                <a:solidFill>
                  <a:srgbClr val="C00000"/>
                </a:solidFill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endParaRPr lang="hr-HR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8CBA13A5-05DE-4D79-A445-B00FA74C5F78}"/>
              </a:ext>
            </a:extLst>
          </p:cNvPr>
          <p:cNvSpPr/>
          <p:nvPr/>
        </p:nvSpPr>
        <p:spPr>
          <a:xfrm>
            <a:off x="366944" y="1405557"/>
            <a:ext cx="10614734" cy="60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kaže se uzalud da se „</a:t>
            </a:r>
            <a:r>
              <a:rPr lang="hr-HR" sz="1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 dobrim vraća</a:t>
            </a:r>
            <a:r>
              <a:rPr lang="hr-HR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", stoga počnite već danas svakodnevno činiti  dobra djela jer nikad ne znate kada će i vama zatrebati pomoć.</a:t>
            </a:r>
            <a:endParaRPr lang="hr-HR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E2F0458-7602-411A-8E9F-BC060C5FCFA0}"/>
              </a:ext>
            </a:extLst>
          </p:cNvPr>
          <p:cNvSpPr txBox="1"/>
          <p:nvPr/>
        </p:nvSpPr>
        <p:spPr>
          <a:xfrm flipH="1">
            <a:off x="1917576" y="239697"/>
            <a:ext cx="8052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dirty="0">
                <a:solidFill>
                  <a:srgbClr val="FF0000"/>
                </a:solidFill>
              </a:rPr>
              <a:t>DOBRO JE ČINITI DOBRO!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EA2C201-6752-406C-99F2-85A8B10FF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181" y="3429000"/>
            <a:ext cx="2414725" cy="2167315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CF15F50-FF80-466C-8C8C-1655CF53D825}"/>
              </a:ext>
            </a:extLst>
          </p:cNvPr>
          <p:cNvSpPr txBox="1"/>
          <p:nvPr/>
        </p:nvSpPr>
        <p:spPr>
          <a:xfrm>
            <a:off x="8588264" y="5689787"/>
            <a:ext cx="3064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</a:rPr>
              <a:t>Školski volonterski klub</a:t>
            </a:r>
          </a:p>
        </p:txBody>
      </p:sp>
    </p:spTree>
    <p:extLst>
      <p:ext uri="{BB962C8B-B14F-4D97-AF65-F5344CB8AC3E}">
        <p14:creationId xmlns:p14="http://schemas.microsoft.com/office/powerpoint/2010/main" val="1636335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14C206B-76BD-42D8-9B04-C2260936C6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30" y="609941"/>
            <a:ext cx="4167166" cy="5400241"/>
          </a:xfrm>
          <a:prstGeom prst="rect">
            <a:avLst/>
          </a:prstGeom>
          <a:noFill/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0EF6087-EB8A-44AD-9D3C-B94204A48CC3}"/>
              </a:ext>
            </a:extLst>
          </p:cNvPr>
          <p:cNvSpPr txBox="1"/>
          <p:nvPr/>
        </p:nvSpPr>
        <p:spPr>
          <a:xfrm>
            <a:off x="5546165" y="1613118"/>
            <a:ext cx="5921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Mali su volonteri danas u školi  dijelili letke kojima su htjeli potaknuti sve nas  da i malim djelima možemo puno pomoći. 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B5E78301-1C92-40B7-AAF1-39AB09B83B03}"/>
              </a:ext>
            </a:extLst>
          </p:cNvPr>
          <p:cNvSpPr/>
          <p:nvPr/>
        </p:nvSpPr>
        <p:spPr>
          <a:xfrm>
            <a:off x="5353235" y="4801470"/>
            <a:ext cx="670264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5F6368"/>
                </a:solidFill>
                <a:latin typeface="arial" panose="020B0604020202020204" pitchFamily="34" charset="0"/>
              </a:rPr>
              <a:t>Nismo</a:t>
            </a:r>
            <a:r>
              <a:rPr lang="it-IT" sz="2000" b="1" dirty="0">
                <a:solidFill>
                  <a:srgbClr val="5F6368"/>
                </a:solidFill>
                <a:latin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5F6368"/>
                </a:solidFill>
                <a:latin typeface="arial" panose="020B0604020202020204" pitchFamily="34" charset="0"/>
              </a:rPr>
              <a:t>svi</a:t>
            </a:r>
            <a:r>
              <a:rPr lang="it-IT" sz="2000" b="1" dirty="0">
                <a:solidFill>
                  <a:srgbClr val="5F6368"/>
                </a:solidFill>
                <a:latin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5F6368"/>
                </a:solidFill>
                <a:latin typeface="arial" panose="020B0604020202020204" pitchFamily="34" charset="0"/>
              </a:rPr>
              <a:t>stvoreni</a:t>
            </a:r>
            <a:r>
              <a:rPr lang="it-IT" sz="2000" dirty="0">
                <a:solidFill>
                  <a:srgbClr val="4D5156"/>
                </a:solidFill>
                <a:latin typeface="arial" panose="020B0604020202020204" pitchFamily="34" charset="0"/>
              </a:rPr>
              <a:t> da </a:t>
            </a:r>
            <a:r>
              <a:rPr lang="it-IT" sz="2000" dirty="0" err="1">
                <a:solidFill>
                  <a:srgbClr val="4D5156"/>
                </a:solidFill>
                <a:latin typeface="arial" panose="020B0604020202020204" pitchFamily="34" charset="0"/>
              </a:rPr>
              <a:t>radimo</a:t>
            </a:r>
            <a:r>
              <a:rPr lang="it-IT" sz="2000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4D5156"/>
                </a:solidFill>
                <a:latin typeface="arial" panose="020B0604020202020204" pitchFamily="34" charset="0"/>
              </a:rPr>
              <a:t>velike</a:t>
            </a:r>
            <a:r>
              <a:rPr lang="it-IT" sz="2000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4D5156"/>
                </a:solidFill>
                <a:latin typeface="arial" panose="020B0604020202020204" pitchFamily="34" charset="0"/>
              </a:rPr>
              <a:t>stvari</a:t>
            </a:r>
            <a:r>
              <a:rPr lang="hr-HR" sz="2000" dirty="0">
                <a:solidFill>
                  <a:srgbClr val="4D5156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hr-HR" sz="2000" dirty="0">
                <a:solidFill>
                  <a:srgbClr val="4D5156"/>
                </a:solidFill>
                <a:latin typeface="arial" panose="020B0604020202020204" pitchFamily="34" charset="0"/>
              </a:rPr>
              <a:t>               a</a:t>
            </a:r>
            <a:r>
              <a:rPr lang="it-IT" sz="2000" dirty="0">
                <a:solidFill>
                  <a:srgbClr val="4D5156"/>
                </a:solidFill>
                <a:latin typeface="arial" panose="020B0604020202020204" pitchFamily="34" charset="0"/>
              </a:rPr>
              <a:t>li </a:t>
            </a:r>
            <a:r>
              <a:rPr lang="it-IT" sz="2000" dirty="0" err="1">
                <a:solidFill>
                  <a:srgbClr val="4D5156"/>
                </a:solidFill>
                <a:latin typeface="arial" panose="020B0604020202020204" pitchFamily="34" charset="0"/>
              </a:rPr>
              <a:t>zato</a:t>
            </a:r>
            <a:r>
              <a:rPr lang="it-IT" sz="2000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4D5156"/>
                </a:solidFill>
                <a:latin typeface="arial" panose="020B0604020202020204" pitchFamily="34" charset="0"/>
              </a:rPr>
              <a:t>možemo</a:t>
            </a:r>
            <a:r>
              <a:rPr lang="it-IT" sz="2000" dirty="0">
                <a:solidFill>
                  <a:srgbClr val="4D5156"/>
                </a:solidFill>
                <a:latin typeface="arial" panose="020B0604020202020204" pitchFamily="34" charset="0"/>
              </a:rPr>
              <a:t> raditi male </a:t>
            </a:r>
            <a:r>
              <a:rPr lang="it-IT" sz="2000" dirty="0" err="1">
                <a:solidFill>
                  <a:srgbClr val="4D5156"/>
                </a:solidFill>
                <a:latin typeface="arial" panose="020B0604020202020204" pitchFamily="34" charset="0"/>
              </a:rPr>
              <a:t>stvari</a:t>
            </a:r>
            <a:r>
              <a:rPr lang="it-IT" sz="2000" dirty="0">
                <a:solidFill>
                  <a:srgbClr val="4D5156"/>
                </a:solidFill>
                <a:latin typeface="arial" panose="020B0604020202020204" pitchFamily="34" charset="0"/>
              </a:rPr>
              <a:t> s </a:t>
            </a:r>
            <a:r>
              <a:rPr lang="it-IT" sz="2000" dirty="0" err="1">
                <a:solidFill>
                  <a:srgbClr val="4D5156"/>
                </a:solidFill>
                <a:latin typeface="arial" panose="020B0604020202020204" pitchFamily="34" charset="0"/>
              </a:rPr>
              <a:t>puno</a:t>
            </a:r>
            <a:r>
              <a:rPr lang="it-IT" sz="2000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4D5156"/>
                </a:solidFill>
                <a:latin typeface="arial" panose="020B0604020202020204" pitchFamily="34" charset="0"/>
              </a:rPr>
              <a:t>ljubav</a:t>
            </a:r>
            <a:r>
              <a:rPr lang="hr-HR" sz="2000" dirty="0">
                <a:solidFill>
                  <a:srgbClr val="4D5156"/>
                </a:solidFill>
                <a:latin typeface="arial" panose="020B0604020202020204" pitchFamily="34" charset="0"/>
              </a:rPr>
              <a:t>i.</a:t>
            </a:r>
          </a:p>
          <a:p>
            <a:r>
              <a:rPr lang="hr-HR" dirty="0">
                <a:solidFill>
                  <a:srgbClr val="4D5156"/>
                </a:solidFill>
                <a:latin typeface="arial" panose="020B0604020202020204" pitchFamily="34" charset="0"/>
              </a:rPr>
              <a:t>                                                       Majka Terezija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400757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</TotalTime>
  <Words>103</Words>
  <Application>Microsoft Office PowerPoint</Application>
  <PresentationFormat>Široki zaslon</PresentationFormat>
  <Paragraphs>28</Paragraphs>
  <Slides>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12" baseType="lpstr">
      <vt:lpstr>Arial</vt:lpstr>
      <vt:lpstr>Arial</vt:lpstr>
      <vt:lpstr>Calibri</vt:lpstr>
      <vt:lpstr>Calibri Light</vt:lpstr>
      <vt:lpstr>Comic Sans MS</vt:lpstr>
      <vt:lpstr>Segoe UI Emoji</vt:lpstr>
      <vt:lpstr>Times New Roman</vt:lpstr>
      <vt:lpstr>Retrospektiva</vt:lpstr>
      <vt:lpstr>MEĐUNARODNI DAN   MEĐUSOBNOG POMAGANJA   26. listopada 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MEĐUNARODNI DAN   MEĐUSOBNOG POMAGANJA   26. listopada</dc:title>
  <dc:creator>Mira Topić</dc:creator>
  <cp:lastModifiedBy>Mira Topić</cp:lastModifiedBy>
  <cp:revision>4</cp:revision>
  <dcterms:created xsi:type="dcterms:W3CDTF">2023-10-26T11:24:05Z</dcterms:created>
  <dcterms:modified xsi:type="dcterms:W3CDTF">2023-10-26T11:45:38Z</dcterms:modified>
</cp:coreProperties>
</file>