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8" r:id="rId6"/>
    <p:sldId id="275" r:id="rId7"/>
    <p:sldId id="266" r:id="rId8"/>
    <p:sldId id="276" r:id="rId9"/>
    <p:sldId id="277" r:id="rId10"/>
    <p:sldId id="278" r:id="rId11"/>
    <p:sldId id="279" r:id="rId12"/>
    <p:sldId id="286" r:id="rId13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997B2B-85CE-4C96-9D90-7172536F70C0}" type="datetime1">
              <a:rPr lang="hr-HR" smtClean="0"/>
              <a:t>2.7.2023.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0B2E1-9071-4ECE-B123-C707419F5F6E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6602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t>2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3892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NAPOMENA: Da biste promijenili slike na ovome slajdu, odaberite sliku i izbrišite je. Potom kliknite ikonu Umetanje slike u sklopu rezerviranog mjesta da biste dodali svoju sliku.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hr-HR" smtClean="0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7" name="Prostoručni oblik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5" name="Rezervirano mjesto za sliku 14" descr="Prazno rezervirano mjesto za dodavanje slike. Kliknite rezervirano mjesto i odaberite sliku koju želite dodati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7" name="Rezervirano mjesto za tekst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8" name="Prostoručni oblik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9" name="Rezervirano mjesto za sliku 18" descr="Prazno rezervirano mjesto za dodavanje slike. Kliknite rezervirano mjesto i odaberite sliku koju želite dodati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0" name="Rezervirano mjesto za tekst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hr-HR" noProof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7" name="Prostoručni oblik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5" name="Rezervirano mjesto za sliku 14" descr="Prazno rezervirano mjesto za dodavanje slike. Kliknite rezervirano mjesto i odaberite sliku koju želite dodati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8" name="Prostoručni oblik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9" name="Rezervirano mjesto za sliku 18" descr="Prazno rezervirano mjesto za dodavanje slike. Kliknite rezervirano mjesto i odaberite sliku koju želite dodati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2" name="Prostoručni oblik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3" name="Rezervirano mjesto za sliku 12" descr="Prazno rezervirano mjesto za dodavanje slike. Kliknite rezervirano mjesto i odaberite sliku koju želite dodati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7" name="Rezervirano mjesto za tekst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hr-HR" noProof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t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8" name="Prostoručni oblik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9" name="Rezervirano mjesto za sliku 8" descr="Prazno rezervirano mjesto za dodavanje slike. Kliknite rezervirano mjesto i odaberite sliku koju želite dodati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0" name="Prostoručni oblik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1" name="Rezervirano mjesto za sliku 10" descr="Prazno rezervirano mjesto za dodavanje slike. Kliknite rezervirano mjesto i odaberite sliku koju želite dodati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2" name="Prostoručni oblik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3" name="Rezervirano mjesto za sliku 12" descr="Prazno rezervirano mjesto za dodavanje slike. Kliknite rezervirano mjesto i odaberite sliku koju želite dodati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4" name="Prostoručni oblik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5" name="Rezervirano mjesto za sliku 14" descr="Prazno rezervirano mjesto za dodavanje slike. Kliknite rezervirano mjesto i odaberite sliku koju želite dodati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0" name="Prostoručni oblik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21" name="Rezervirano mjesto za sliku 20" descr="Prazno rezervirano mjesto za dodavanje slike. Kliknite rezervirano mjesto i odaberite sliku koju želite dodati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C4513F-D5C0-4D29-BEEB-9D5C853BBF23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D5C44C-E2F0-4424-8A15-9D90880DB94B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C1D200F-9E7F-41F7-BD8F-92F444B7252C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DFCB8A-FB4D-4601-ADD6-4DE18AFE4FB0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37C8222-2AC3-402C-ACF4-666A58885761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58319F6-71F7-4B34-8356-4C9547299C0A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F3011F-3AB8-4585-85A4-15F67B8D5D29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7EA7A7-20DC-40C6-9145-84DCF0A7BB02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ručni oblik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12" name="Rezervirano mjesto za sliku 11" descr="Prazno rezervirano mjesto za dodavanje slike. Kliknite rezervirano mjesto i odaberite sliku koju želite dodati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4A1898E-8E3D-4FD3-ACC9-4C7E2066DB04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2697A75-0070-4214-BFC4-7831CBBBB62D}" type="datetime1">
              <a:rPr lang="hr-HR" noProof="0" smtClean="0"/>
              <a:pPr/>
              <a:t>2.7.2023.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1344" y="1585642"/>
            <a:ext cx="9794304" cy="1828800"/>
          </a:xfrm>
        </p:spPr>
        <p:txBody>
          <a:bodyPr rtlCol="0"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  <a:latin typeface="Abadi" panose="020B0604020104020204" pitchFamily="34" charset="0"/>
              </a:rPr>
              <a:t>Projekt Volonterstvo u školama </a:t>
            </a:r>
            <a:br>
              <a:rPr lang="pl-PL" dirty="0">
                <a:solidFill>
                  <a:srgbClr val="FF0000"/>
                </a:solidFill>
                <a:latin typeface="Abadi" panose="020B0604020104020204" pitchFamily="34" charset="0"/>
              </a:rPr>
            </a:br>
            <a:r>
              <a:rPr lang="pl-PL" dirty="0">
                <a:solidFill>
                  <a:srgbClr val="FF0000"/>
                </a:solidFill>
                <a:latin typeface="Abadi" panose="020B0604020104020204" pitchFamily="34" charset="0"/>
              </a:rPr>
              <a:t>                   – zajedno za humanije društvo</a:t>
            </a:r>
            <a:endParaRPr lang="hr-HR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496DDF2-9F22-48DB-BEF5-515B03159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146720"/>
            <a:ext cx="20478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2927648" y="188640"/>
            <a:ext cx="6480720" cy="914400"/>
          </a:xfrm>
        </p:spPr>
        <p:txBody>
          <a:bodyPr rtlCol="0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pl-PL" sz="8000" dirty="0">
                <a:solidFill>
                  <a:srgbClr val="FF0000"/>
                </a:solidFill>
                <a:latin typeface="Abadi" panose="020B0604020104020204" pitchFamily="34" charset="0"/>
              </a:rPr>
              <a:t>Volonterstvo u školama  – zajedno za humanije društvo </a:t>
            </a:r>
            <a:r>
              <a:rPr lang="hr-HR" sz="8000" dirty="0">
                <a:latin typeface="Abadi" panose="020B0604020104020204" pitchFamily="34" charset="0"/>
              </a:rPr>
              <a:t>je projekt  koji  se provodi u osnovnim školama u Zagrebu i Sisačko-moslavačkoj županiji kroz školsku godinu 2022./2023. Projekt je podržan i od strane Ministarstva znanosti i obrazovanja. U projektu sudjeluje i naša škola.</a:t>
            </a:r>
          </a:p>
          <a:p>
            <a:pPr>
              <a:lnSpc>
                <a:spcPct val="120000"/>
              </a:lnSpc>
            </a:pPr>
            <a:r>
              <a:rPr lang="hr-HR" sz="8000" dirty="0">
                <a:latin typeface="Abadi" panose="020B0604020104020204" pitchFamily="34" charset="0"/>
              </a:rPr>
              <a:t>Projekt  se provodio kroz niz </a:t>
            </a:r>
            <a:r>
              <a:rPr lang="hr-HR" sz="8000" dirty="0">
                <a:solidFill>
                  <a:srgbClr val="FF0000"/>
                </a:solidFill>
                <a:latin typeface="Abadi" panose="020B0604020104020204" pitchFamily="34" charset="0"/>
              </a:rPr>
              <a:t>orijentacijskih radionica o volonterstvu</a:t>
            </a:r>
            <a:r>
              <a:rPr lang="hr-HR" sz="8000" dirty="0">
                <a:latin typeface="Abadi" panose="020B0604020104020204" pitchFamily="34" charset="0"/>
              </a:rPr>
              <a:t>. Učenici su na ovaj način razvijali kompetencije iz volonterstva i nenasilne komunikacije te  ih se potaknulo na uključivanje u volonterske aktivnosti škole i lokalne zajednice.</a:t>
            </a:r>
          </a:p>
          <a:p>
            <a:pPr>
              <a:lnSpc>
                <a:spcPct val="120000"/>
              </a:lnSpc>
            </a:pPr>
            <a:r>
              <a:rPr lang="hr-HR" sz="8000" dirty="0">
                <a:latin typeface="Abadi" panose="020B0604020104020204" pitchFamily="34" charset="0"/>
              </a:rPr>
              <a:t>Održale su se i  </a:t>
            </a:r>
            <a:r>
              <a:rPr lang="hr-HR" sz="8000" dirty="0">
                <a:solidFill>
                  <a:srgbClr val="FF0000"/>
                </a:solidFill>
                <a:latin typeface="Abadi" panose="020B0604020104020204" pitchFamily="34" charset="0"/>
              </a:rPr>
              <a:t>radionice o održivom razvoju </a:t>
            </a:r>
            <a:r>
              <a:rPr lang="hr-HR" sz="8000" dirty="0">
                <a:latin typeface="Abadi" panose="020B0604020104020204" pitchFamily="34" charset="0"/>
              </a:rPr>
              <a:t>u kojima </a:t>
            </a:r>
          </a:p>
          <a:p>
            <a:pPr>
              <a:lnSpc>
                <a:spcPct val="120000"/>
              </a:lnSpc>
            </a:pPr>
            <a:r>
              <a:rPr lang="hr-HR" sz="8000" dirty="0">
                <a:latin typeface="Abadi" panose="020B0604020104020204" pitchFamily="34" charset="0"/>
              </a:rPr>
              <a:t>su učenici stekli znanja i vještine u području održivog razvoja.</a:t>
            </a:r>
          </a:p>
          <a:p>
            <a:pPr rtl="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195035B8-6B2C-4DE0-82C3-11ECE1DBE4E0}"/>
              </a:ext>
            </a:extLst>
          </p:cNvPr>
          <p:cNvSpPr/>
          <p:nvPr/>
        </p:nvSpPr>
        <p:spPr>
          <a:xfrm>
            <a:off x="0" y="404664"/>
            <a:ext cx="1207266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Abadi" panose="020B0604020104020204" pitchFamily="34" charset="0"/>
              </a:rPr>
              <a:t>U  </a:t>
            </a:r>
            <a:r>
              <a:rPr lang="hr-HR" sz="2000" dirty="0">
                <a:solidFill>
                  <a:srgbClr val="FF0000"/>
                </a:solidFill>
                <a:latin typeface="Abadi" panose="020B0604020104020204" pitchFamily="34" charset="0"/>
              </a:rPr>
              <a:t>orijentacijskim radionicama o volonterstvu </a:t>
            </a:r>
            <a:r>
              <a:rPr lang="hr-HR" sz="2000" dirty="0">
                <a:latin typeface="Abadi" panose="020B0604020104020204" pitchFamily="34" charset="0"/>
              </a:rPr>
              <a:t>sudjelovalo je oko 250 učenika naše škole od 1. do 8. razreda.</a:t>
            </a:r>
          </a:p>
          <a:p>
            <a:endParaRPr lang="hr-HR" sz="2000" dirty="0">
              <a:latin typeface="Abadi" panose="020B0604020104020204" pitchFamily="34" charset="0"/>
            </a:endParaRPr>
          </a:p>
          <a:p>
            <a:r>
              <a:rPr lang="hr-HR" sz="2000" dirty="0">
                <a:latin typeface="Abadi" panose="020B0604020104020204" pitchFamily="34" charset="0"/>
              </a:rPr>
              <a:t>Tom su prilikom naučili što je volontiranje, promišljali na koji način se mogu uključiti i organizirati volonterske </a:t>
            </a:r>
          </a:p>
          <a:p>
            <a:endParaRPr lang="hr-HR" sz="2000" dirty="0">
              <a:latin typeface="Abadi" panose="020B0604020104020204" pitchFamily="34" charset="0"/>
            </a:endParaRPr>
          </a:p>
          <a:p>
            <a:r>
              <a:rPr lang="hr-HR" sz="2000" dirty="0">
                <a:latin typeface="Abadi" panose="020B0604020104020204" pitchFamily="34" charset="0"/>
              </a:rPr>
              <a:t>aktivnosti,  osmišljavali svoje super junake koji imaju super moć – pomaganje.</a:t>
            </a:r>
          </a:p>
          <a:p>
            <a:r>
              <a:rPr lang="hr-HR" sz="2000" dirty="0">
                <a:latin typeface="Abadi" panose="020B0604020104020204" pitchFamily="34" charset="0"/>
              </a:rPr>
              <a:t>  </a:t>
            </a:r>
          </a:p>
          <a:p>
            <a:r>
              <a:rPr lang="hr-HR" sz="2000" dirty="0">
                <a:latin typeface="Abadi" panose="020B0604020104020204" pitchFamily="34" charset="0"/>
              </a:rPr>
              <a:t>                    Radionice su provodili educirani voditelji Volonterskog centra Zagreb i učiteljica Mira Topić.</a:t>
            </a:r>
          </a:p>
          <a:p>
            <a:r>
              <a:rPr lang="hr-HR" sz="2000" dirty="0">
                <a:latin typeface="Abadi" panose="020B0604020104020204" pitchFamily="34" charset="0"/>
              </a:rPr>
              <a:t> </a:t>
            </a:r>
          </a:p>
          <a:p>
            <a:r>
              <a:rPr lang="hr-HR" sz="2000" dirty="0">
                <a:latin typeface="Abadi" panose="020B0604020104020204" pitchFamily="34" charset="0"/>
              </a:rPr>
              <a:t>                            </a:t>
            </a:r>
          </a:p>
          <a:p>
            <a:r>
              <a:rPr lang="hr-HR" sz="2000" dirty="0">
                <a:latin typeface="Abadi" panose="020B0604020104020204" pitchFamily="34" charset="0"/>
              </a:rPr>
              <a:t>                               Naučili smo važnu stvar – </a:t>
            </a:r>
            <a:r>
              <a:rPr lang="hr-HR" sz="3200" dirty="0">
                <a:latin typeface="Abadi" panose="020B0604020104020204" pitchFamily="34" charset="0"/>
              </a:rPr>
              <a:t>Dobro se dobrim vraća</a:t>
            </a:r>
            <a:r>
              <a:rPr lang="hr-HR" sz="2000" dirty="0">
                <a:latin typeface="Abadi" panose="020B0604020104020204" pitchFamily="34" charset="0"/>
              </a:rPr>
              <a:t>!</a:t>
            </a:r>
          </a:p>
          <a:p>
            <a:endParaRPr lang="hr-HR" dirty="0">
              <a:latin typeface="Abadi" panose="020B0604020104020204" pitchFamily="34" charset="0"/>
            </a:endParaRPr>
          </a:p>
          <a:p>
            <a:r>
              <a:rPr lang="hr-HR" dirty="0">
                <a:latin typeface="Abadi" panose="020B0604020104020204" pitchFamily="34" charset="0"/>
              </a:rPr>
              <a:t>                             </a:t>
            </a:r>
          </a:p>
          <a:p>
            <a:endParaRPr lang="hr-HR" dirty="0">
              <a:latin typeface="Abadi" panose="020B0604020104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9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tekst 3"/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hr-HR" dirty="0"/>
              <a:t>Crtali smo super junake koji imaju super moć – pomaganje!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hr-HR" dirty="0"/>
              <a:t>Gledali smo prekrasan video o pomaganju, širenju dobrote…</a:t>
            </a:r>
          </a:p>
        </p:txBody>
      </p:sp>
      <p:pic>
        <p:nvPicPr>
          <p:cNvPr id="12" name="Rezervirano mjesto slike 11">
            <a:extLst>
              <a:ext uri="{FF2B5EF4-FFF2-40B4-BE49-F238E27FC236}">
                <a16:creationId xmlns:a16="http://schemas.microsoft.com/office/drawing/2014/main" id="{ACC30FF8-5601-45CB-9D78-834CACD0CB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157" r="23157"/>
          <a:stretch>
            <a:fillRect/>
          </a:stretch>
        </p:blipFill>
        <p:spPr/>
      </p:pic>
      <p:pic>
        <p:nvPicPr>
          <p:cNvPr id="16" name="Rezervirano mjesto slike 15">
            <a:extLst>
              <a:ext uri="{FF2B5EF4-FFF2-40B4-BE49-F238E27FC236}">
                <a16:creationId xmlns:a16="http://schemas.microsoft.com/office/drawing/2014/main" id="{2DB215E1-DE1C-4BB4-B425-B5FCF0C476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3724" r="13724"/>
          <a:stretch>
            <a:fillRect/>
          </a:stretch>
        </p:blipFill>
        <p:spPr/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A56D8D9-54AF-4EF6-B13A-D86B7CEA08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51" r="537"/>
          <a:stretch/>
        </p:blipFill>
        <p:spPr>
          <a:xfrm>
            <a:off x="9312818" y="4725144"/>
            <a:ext cx="2749634" cy="18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D9EAD9-5F0A-4D7F-890C-4D018E4F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28" y="5662310"/>
            <a:ext cx="4635372" cy="701674"/>
          </a:xfrm>
        </p:spPr>
        <p:txBody>
          <a:bodyPr>
            <a:normAutofit fontScale="90000"/>
          </a:bodyPr>
          <a:lstStyle/>
          <a:p>
            <a:r>
              <a:rPr lang="hr-HR" dirty="0"/>
              <a:t>Naši super junaci!</a:t>
            </a:r>
            <a:br>
              <a:rPr lang="hr-HR" dirty="0"/>
            </a:br>
            <a:endParaRPr lang="hr-HR" dirty="0"/>
          </a:p>
        </p:txBody>
      </p:sp>
      <p:pic>
        <p:nvPicPr>
          <p:cNvPr id="8" name="Rezervirano mjesto slike 7">
            <a:extLst>
              <a:ext uri="{FF2B5EF4-FFF2-40B4-BE49-F238E27FC236}">
                <a16:creationId xmlns:a16="http://schemas.microsoft.com/office/drawing/2014/main" id="{B5A0C8ED-02C3-49E5-B038-E2590FFF2A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559" b="13559"/>
          <a:stretch>
            <a:fillRect/>
          </a:stretch>
        </p:blipFill>
        <p:spPr>
          <a:xfrm>
            <a:off x="1072607" y="1195690"/>
            <a:ext cx="3347640" cy="3450565"/>
          </a:xfrm>
        </p:spPr>
      </p:pic>
      <p:pic>
        <p:nvPicPr>
          <p:cNvPr id="10" name="Rezervirano mjesto slike 9">
            <a:extLst>
              <a:ext uri="{FF2B5EF4-FFF2-40B4-BE49-F238E27FC236}">
                <a16:creationId xmlns:a16="http://schemas.microsoft.com/office/drawing/2014/main" id="{E3A1518B-62CB-4328-AFFB-19DE7580FB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3298" r="23298"/>
          <a:stretch>
            <a:fillRect/>
          </a:stretch>
        </p:blipFill>
        <p:spPr>
          <a:xfrm>
            <a:off x="5566714" y="1124744"/>
            <a:ext cx="3638453" cy="3750319"/>
          </a:xfr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2B0CBE5-04FB-4A54-838F-14017D07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829" y="3645024"/>
            <a:ext cx="2731772" cy="301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7666C310-DC0E-42B8-8042-51DAE1A3A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"/>
          <a:stretch/>
        </p:blipFill>
        <p:spPr>
          <a:xfrm>
            <a:off x="1847528" y="394061"/>
            <a:ext cx="3697314" cy="518457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2676240-D290-448F-9F33-173FE808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394061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EF6930A-CE04-4C95-9B32-66D50BF7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803" y="1417951"/>
            <a:ext cx="6173197" cy="309508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52D42B1-7748-4B8E-80D5-E40596B69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0"/>
          <a:stretch/>
        </p:blipFill>
        <p:spPr>
          <a:xfrm>
            <a:off x="163713" y="1417951"/>
            <a:ext cx="5565483" cy="309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844938E-D925-45D6-821E-CFD8D142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14" y="439230"/>
            <a:ext cx="4314568" cy="229564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1FB7F48-1CB8-4E7E-83C8-4C6782CC6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32778"/>
            <a:ext cx="4674276" cy="232800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4293CAB-E67B-467B-A5D8-36D745596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135" y="2932778"/>
            <a:ext cx="4398879" cy="229564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F4D1BF3-747E-4206-A57C-13203D3B9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2218"/>
            <a:ext cx="4674277" cy="22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zervirano mjesto sadržaja 11">
            <a:extLst>
              <a:ext uri="{FF2B5EF4-FFF2-40B4-BE49-F238E27FC236}">
                <a16:creationId xmlns:a16="http://schemas.microsoft.com/office/drawing/2014/main" id="{511796FF-006A-4252-86E8-77FA57C38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88" y="404664"/>
            <a:ext cx="11712624" cy="1584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U orijentacijskim radionicama o volontiranju sudjelovali su :</a:t>
            </a:r>
          </a:p>
          <a:p>
            <a:pPr marL="0" indent="0">
              <a:buNone/>
            </a:pPr>
            <a:r>
              <a:rPr lang="hr-HR" sz="1600" dirty="0"/>
              <a:t>učenici 1.a  i učiteljica Katarina Vidaković, učenici 1.b i učiteljica Mira Topić, učenici 1.c i učiteljica Jasna Šarić, učenici 1.d  i učiteljica Maja </a:t>
            </a:r>
            <a:r>
              <a:rPr lang="hr-HR" sz="1600" dirty="0" err="1"/>
              <a:t>Vuger</a:t>
            </a:r>
            <a:r>
              <a:rPr lang="hr-HR" sz="1600" dirty="0"/>
              <a:t>, učenici 1.e i učiteljica Anja </a:t>
            </a:r>
            <a:r>
              <a:rPr lang="hr-HR" sz="1600" dirty="0" err="1"/>
              <a:t>Šafarić</a:t>
            </a:r>
            <a:r>
              <a:rPr lang="hr-HR" sz="1600" dirty="0"/>
              <a:t>, učenici 1.f i učiteljica Snježana </a:t>
            </a:r>
            <a:r>
              <a:rPr lang="hr-HR" sz="1600" dirty="0" err="1"/>
              <a:t>Zadravec</a:t>
            </a:r>
            <a:r>
              <a:rPr lang="hr-HR" sz="1600" dirty="0"/>
              <a:t>, učenici 4.a  i učiteljica Petra </a:t>
            </a:r>
            <a:r>
              <a:rPr lang="hr-HR" sz="1600" dirty="0" err="1"/>
              <a:t>Božiković</a:t>
            </a:r>
            <a:r>
              <a:rPr lang="hr-HR" sz="1600" dirty="0"/>
              <a:t>, učenici 4.e  i učiteljica Ana Lalić, učenici 4.f i učiteljica Irina </a:t>
            </a:r>
            <a:r>
              <a:rPr lang="hr-HR" sz="1600" dirty="0" err="1"/>
              <a:t>Osmanbašić</a:t>
            </a:r>
            <a:r>
              <a:rPr lang="hr-HR" sz="1600" dirty="0"/>
              <a:t>, učenici 6.e i učiteljica Marija </a:t>
            </a:r>
            <a:r>
              <a:rPr lang="hr-HR" sz="1600" dirty="0" err="1"/>
              <a:t>Kekelj</a:t>
            </a:r>
            <a:r>
              <a:rPr lang="hr-HR" sz="1600" dirty="0"/>
              <a:t>, učenici 7.a i učiteljica Maja </a:t>
            </a:r>
            <a:r>
              <a:rPr lang="hr-HR" sz="1600" dirty="0" err="1"/>
              <a:t>Krišto</a:t>
            </a:r>
            <a:r>
              <a:rPr lang="hr-HR" sz="1600" dirty="0"/>
              <a:t>, učenici 7.c i učiteljica Matea </a:t>
            </a:r>
            <a:r>
              <a:rPr lang="hr-HR" sz="1600" dirty="0" err="1"/>
              <a:t>Čemeljlić</a:t>
            </a:r>
            <a:r>
              <a:rPr lang="hr-HR" sz="1600" dirty="0"/>
              <a:t>, učenici 7.f i učiteljica Zdenka </a:t>
            </a:r>
            <a:r>
              <a:rPr lang="hr-HR" sz="1600" dirty="0" err="1"/>
              <a:t>Sokač</a:t>
            </a:r>
            <a:r>
              <a:rPr lang="hr-HR" sz="1600" dirty="0"/>
              <a:t>, učenici 8.c i učiteljica Željka </a:t>
            </a:r>
            <a:r>
              <a:rPr lang="hr-HR" sz="1600" dirty="0" err="1"/>
              <a:t>Maršanić</a:t>
            </a:r>
            <a:r>
              <a:rPr lang="hr-HR" sz="1600" dirty="0"/>
              <a:t>.</a:t>
            </a:r>
          </a:p>
        </p:txBody>
      </p:sp>
      <p:sp>
        <p:nvSpPr>
          <p:cNvPr id="13" name="Rezervirano mjesto sadržaja 11">
            <a:extLst>
              <a:ext uri="{FF2B5EF4-FFF2-40B4-BE49-F238E27FC236}">
                <a16:creationId xmlns:a16="http://schemas.microsoft.com/office/drawing/2014/main" id="{39AD6810-00A1-4E26-9C4A-66D55CF554A7}"/>
              </a:ext>
            </a:extLst>
          </p:cNvPr>
          <p:cNvSpPr txBox="1">
            <a:spLocks/>
          </p:cNvSpPr>
          <p:nvPr/>
        </p:nvSpPr>
        <p:spPr>
          <a:xfrm>
            <a:off x="47328" y="3422342"/>
            <a:ext cx="12144672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4500" b="1" dirty="0">
                <a:solidFill>
                  <a:srgbClr val="FF0000"/>
                </a:solidFill>
              </a:rPr>
              <a:t>Hvala svim učenicima i njihovim učiteljicama koji su sudjelovali u provedbi ovog projekta!</a:t>
            </a: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hr-HR" sz="4900" b="1" dirty="0">
                <a:solidFill>
                  <a:srgbClr val="00B050"/>
                </a:solidFill>
              </a:rPr>
              <a:t>Posebno</a:t>
            </a:r>
            <a:r>
              <a:rPr lang="hr-HR" sz="4500" b="1" dirty="0">
                <a:solidFill>
                  <a:srgbClr val="00B050"/>
                </a:solidFill>
              </a:rPr>
              <a:t> hvala Simonu i </a:t>
            </a:r>
            <a:r>
              <a:rPr lang="hr-HR" sz="4500" b="1">
                <a:solidFill>
                  <a:srgbClr val="00B050"/>
                </a:solidFill>
              </a:rPr>
              <a:t>Dunji iz </a:t>
            </a:r>
            <a:r>
              <a:rPr lang="hr-HR" sz="4500" b="1" dirty="0">
                <a:solidFill>
                  <a:srgbClr val="00B050"/>
                </a:solidFill>
              </a:rPr>
              <a:t>Volonterskog centra Zagreb, Petri iz udruge ZMAG i njihovim volonterima!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b="1" dirty="0">
                <a:solidFill>
                  <a:srgbClr val="00B050"/>
                </a:solidFill>
              </a:rPr>
              <a:t>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                                                                                                                                        </a:t>
            </a:r>
            <a:r>
              <a:rPr lang="hr-HR" sz="3800" dirty="0"/>
              <a:t>Mira Topić, voditeljica Školskog volonterskog kluba</a:t>
            </a:r>
          </a:p>
        </p:txBody>
      </p:sp>
      <p:sp>
        <p:nvSpPr>
          <p:cNvPr id="14" name="Rezervirano mjesto sadržaja 11">
            <a:extLst>
              <a:ext uri="{FF2B5EF4-FFF2-40B4-BE49-F238E27FC236}">
                <a16:creationId xmlns:a16="http://schemas.microsoft.com/office/drawing/2014/main" id="{6DC8815D-D388-4040-86AA-D2A19550350D}"/>
              </a:ext>
            </a:extLst>
          </p:cNvPr>
          <p:cNvSpPr txBox="1">
            <a:spLocks/>
          </p:cNvSpPr>
          <p:nvPr/>
        </p:nvSpPr>
        <p:spPr>
          <a:xfrm>
            <a:off x="191344" y="2007826"/>
            <a:ext cx="11712624" cy="1277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>
                <a:solidFill>
                  <a:srgbClr val="FF0000"/>
                </a:solidFill>
              </a:rPr>
              <a:t>U radionicama o održivom razvoju sudjelovali su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600" dirty="0"/>
              <a:t>učenici 1.b i učiteljice Mira Topić i Snježana Jelić, učenici 1.d  i učiteljica Maja </a:t>
            </a:r>
            <a:r>
              <a:rPr lang="hr-HR" sz="1600" dirty="0" err="1"/>
              <a:t>Vuger</a:t>
            </a:r>
            <a:r>
              <a:rPr lang="hr-HR" sz="1600" dirty="0"/>
              <a:t>, 2.d  i učiteljica Gabrijela </a:t>
            </a:r>
            <a:r>
              <a:rPr lang="hr-HR" sz="1600" dirty="0" err="1"/>
              <a:t>Bosnar</a:t>
            </a:r>
            <a:r>
              <a:rPr lang="hr-HR" sz="1600" dirty="0"/>
              <a:t>, učenici 5.a  i učiteljica Vesna </a:t>
            </a:r>
            <a:r>
              <a:rPr lang="hr-HR" sz="1600" dirty="0" err="1"/>
              <a:t>Crnčec</a:t>
            </a:r>
            <a:r>
              <a:rPr lang="hr-HR" sz="1600" dirty="0"/>
              <a:t>, učenici članovi Školskog volonterskog kluba (učenici 4.razreda).</a:t>
            </a:r>
          </a:p>
        </p:txBody>
      </p:sp>
    </p:spTree>
    <p:extLst>
      <p:ext uri="{BB962C8B-B14F-4D97-AF65-F5344CB8AC3E}">
        <p14:creationId xmlns:p14="http://schemas.microsoft.com/office/powerpoint/2010/main" val="18842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jeca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227_TF03896101" id="{2F162434-E3AF-4908-BB74-B01857A4B26A}" vid="{95CCBC2F-A663-4AD9-AE79-BA46C80AE029}"/>
    </a:ext>
  </a:extLst>
</a:theme>
</file>

<file path=ppt/theme/theme2.xml><?xml version="1.0" encoding="utf-8"?>
<a:theme xmlns:a="http://schemas.openxmlformats.org/drawingml/2006/main" name="Tema sustav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a4f35948-e619-41b3-aa29-22878b09cfd2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0262f94-9f35-4ac3-9a90-690165a166b7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Prezentacija o obrazovanju s djecom na školskom dvorištu (široki zaslon)</Template>
  <TotalTime>139</TotalTime>
  <Words>479</Words>
  <Application>Microsoft Office PowerPoint</Application>
  <PresentationFormat>Široki zaslon</PresentationFormat>
  <Paragraphs>34</Paragraphs>
  <Slides>9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Abadi</vt:lpstr>
      <vt:lpstr>Arial</vt:lpstr>
      <vt:lpstr>Times New Roman</vt:lpstr>
      <vt:lpstr>Djeca 16 x 9</vt:lpstr>
      <vt:lpstr>Projekt Volonterstvo u školama                     – zajedno za humanije društvo</vt:lpstr>
      <vt:lpstr>PowerPoint prezentacija</vt:lpstr>
      <vt:lpstr>PowerPoint prezentacija</vt:lpstr>
      <vt:lpstr>PowerPoint prezentacija</vt:lpstr>
      <vt:lpstr>Naši super junaci! 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Izgled naslova</dc:title>
  <dc:creator>Mira Topić</dc:creator>
  <cp:keywords/>
  <cp:lastModifiedBy>Mira Topić</cp:lastModifiedBy>
  <cp:revision>21</cp:revision>
  <dcterms:created xsi:type="dcterms:W3CDTF">2023-05-11T19:34:42Z</dcterms:created>
  <dcterms:modified xsi:type="dcterms:W3CDTF">2023-07-02T16:12:45Z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