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80" r:id="rId4"/>
    <p:sldId id="258" r:id="rId5"/>
    <p:sldId id="281" r:id="rId6"/>
    <p:sldId id="261" r:id="rId7"/>
    <p:sldId id="268" r:id="rId8"/>
    <p:sldId id="264" r:id="rId9"/>
    <p:sldId id="260" r:id="rId10"/>
    <p:sldId id="270" r:id="rId11"/>
    <p:sldId id="263" r:id="rId12"/>
    <p:sldId id="265" r:id="rId13"/>
    <p:sldId id="276" r:id="rId14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CC0C07-6557-4299-A940-447A6A58D816}" type="datetimeFigureOut">
              <a:rPr lang="hr-HR" smtClean="0"/>
              <a:t>10.02.2023.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0622AF-B1BC-447F-BBB0-D66EDB98C0F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78822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F71E392-5483-269F-D0F7-CFDE0712E7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A5D66624-3255-ABC0-F622-D0BC92A118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C520506-907C-CD4D-AE6A-289642C52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9DA60-3D4D-4CCA-BDEA-42A3C48663DD}" type="datetimeFigureOut">
              <a:rPr lang="hr-HR" smtClean="0"/>
              <a:t>10.02.2023.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95186BE-08A8-24A6-790F-C6E423F1B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2A8AAB3-104C-1D2B-86B6-2CAC454BC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E7F66-248D-4620-A713-C6415BC2097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1475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FC7EF76-D395-C184-020A-20A2967A5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8654B7B8-94BC-EF1F-426B-1E245C6F2E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7A8A269B-5D51-D5E2-B31D-8DFF124E9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9DA60-3D4D-4CCA-BDEA-42A3C48663DD}" type="datetimeFigureOut">
              <a:rPr lang="hr-HR" smtClean="0"/>
              <a:t>10.02.2023.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ED04FD8-B22A-DF25-19FD-6732E5248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9166C1D7-FC5F-3154-0C4E-9619CF0A8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E7F66-248D-4620-A713-C6415BC2097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9657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EACAB42A-3711-7F60-E204-EEC3BACC41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85FA87B5-9BB9-CB7F-374A-E88B66E70E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92A2D18-3ADD-CE1C-4B46-AF72B9EC2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9DA60-3D4D-4CCA-BDEA-42A3C48663DD}" type="datetimeFigureOut">
              <a:rPr lang="hr-HR" smtClean="0"/>
              <a:t>10.02.2023.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79B1F937-A195-36C8-98F7-12C240990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2D93254-B99A-D595-0DD9-F61B0457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E7F66-248D-4620-A713-C6415BC2097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7451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00FC10D-1733-7008-0C06-C1705BC90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00A91E2-B039-ED02-74AE-5DD19BD8BB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0444C38-2F6E-261A-8FDA-D4CEEBBD5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9DA60-3D4D-4CCA-BDEA-42A3C48663DD}" type="datetimeFigureOut">
              <a:rPr lang="hr-HR" smtClean="0"/>
              <a:t>10.02.2023.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A6EABEF-AE77-3489-79F0-5FFFB5BC1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58FFA65-97B7-2B12-1024-CB407B207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E7F66-248D-4620-A713-C6415BC2097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9986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EF581C8-8D90-DEA7-DBF9-07A7B8C57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CC06265A-47EC-546C-D682-6CB861E34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05BF7F5-F7FA-0A09-18C7-AB853AFB5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9DA60-3D4D-4CCA-BDEA-42A3C48663DD}" type="datetimeFigureOut">
              <a:rPr lang="hr-HR" smtClean="0"/>
              <a:t>10.02.2023.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F8361B34-8489-D1E0-E796-6403F1ABA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82A349D-D253-FF06-BEEE-E884031A3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E7F66-248D-4620-A713-C6415BC2097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5398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5F8730C-A7B4-BC53-404B-32CE22430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A5A3DA5-771D-0E8B-5918-35B057C430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F92CFB43-6778-8DFC-8001-F64F6211CE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B758F435-711D-8420-6A2D-81287152C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9DA60-3D4D-4CCA-BDEA-42A3C48663DD}" type="datetimeFigureOut">
              <a:rPr lang="hr-HR" smtClean="0"/>
              <a:t>10.02.2023.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1F6E471C-CEFC-B471-FB9B-EEBCE32EF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26FF51AB-9683-7BD6-9778-0A6D8648B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E7F66-248D-4620-A713-C6415BC2097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8949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0C8F0D8-BFE1-56DC-CA67-EB72F5071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32AD1AB2-9C60-EBF5-F8B9-E12F5B9EA0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53B68CB0-0829-58BC-714B-4F00E0FDA0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F3C804D3-3148-CCBE-8B03-BF2B07361D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DF31733C-7CF7-26B4-E612-D75A9EC498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651A3D08-EBB2-26E1-E23C-7D82791B5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9DA60-3D4D-4CCA-BDEA-42A3C48663DD}" type="datetimeFigureOut">
              <a:rPr lang="hr-HR" smtClean="0"/>
              <a:t>10.02.2023.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0A3AC222-9829-7299-F4B3-8BEED36A5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BF48B438-F444-3D4A-02AE-B83F579BA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E7F66-248D-4620-A713-C6415BC2097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7831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08FF879-0C5B-CFA5-943A-A99895B42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35ABD85E-5B5D-9F47-4AED-0C0FBC6F2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9DA60-3D4D-4CCA-BDEA-42A3C48663DD}" type="datetimeFigureOut">
              <a:rPr lang="hr-HR" smtClean="0"/>
              <a:t>10.02.2023.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F7EDF0A0-5415-BEE8-C795-964065818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21DE9D52-F4C7-5F4D-2A14-9E4F2E78D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E7F66-248D-4620-A713-C6415BC2097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5861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CD3C7D7F-6C9D-B262-A5DA-9BE2EDCB8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9DA60-3D4D-4CCA-BDEA-42A3C48663DD}" type="datetimeFigureOut">
              <a:rPr lang="hr-HR" smtClean="0"/>
              <a:t>10.02.2023.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403AB20F-CF89-B409-9BE7-037250D31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09CEC507-DB28-E5DB-8D52-577A10A2F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E7F66-248D-4620-A713-C6415BC2097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6878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8B3EC52-4FA5-2122-BF27-D8CA69C93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0AAF6E3-87F5-2BF9-9352-6DD45465E8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1C0C9BAD-0676-74A3-4378-0D21E36963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0184182F-1C2B-9DA6-229B-E588CCFE8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9DA60-3D4D-4CCA-BDEA-42A3C48663DD}" type="datetimeFigureOut">
              <a:rPr lang="hr-HR" smtClean="0"/>
              <a:t>10.02.2023.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9629115B-1692-B1AF-8248-58561CBCE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C1A8E552-6A61-5D24-64BD-128D29D57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E7F66-248D-4620-A713-C6415BC2097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9145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863140B-1259-2323-1D55-EAA5BC262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B8294DBC-D08F-5D27-777C-9F3AD8B573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F5755704-7253-7A94-0676-45BA4EE202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F5CFD2EA-919D-C90E-43B7-43635AB57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9DA60-3D4D-4CCA-BDEA-42A3C48663DD}" type="datetimeFigureOut">
              <a:rPr lang="hr-HR" smtClean="0"/>
              <a:t>10.02.2023.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223202D0-23C4-F2F2-28A5-166E2ABE1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37709CE2-54AA-B513-F8CE-9DF4399F2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E7F66-248D-4620-A713-C6415BC2097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0612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31F46D90-5DE4-34B5-66F1-9F52CCA4D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F4EE5FB8-74F8-18FE-11C8-85C1765211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6658E050-0A86-3AAB-F4B5-DB3FA21984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9DA60-3D4D-4CCA-BDEA-42A3C48663DD}" type="datetimeFigureOut">
              <a:rPr lang="hr-HR" smtClean="0"/>
              <a:t>10.02.2023.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BC4FE505-E471-6504-100A-C0ADF625EF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80E6272-57CD-1F43-158E-4964DD8530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E7F66-248D-4620-A713-C6415BC2097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6090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C20685B-43FB-EDBB-3F97-9DDADB7E20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65795" y="2231009"/>
            <a:ext cx="4773227" cy="3406311"/>
          </a:xfrm>
        </p:spPr>
        <p:txBody>
          <a:bodyPr/>
          <a:lstStyle/>
          <a:p>
            <a:pPr algn="l"/>
            <a:r>
              <a:rPr lang="hr-HR" b="1" dirty="0">
                <a:latin typeface="Jokerman" panose="04090605060D06020702" pitchFamily="82" charset="0"/>
              </a:rPr>
              <a:t>Maske</a:t>
            </a:r>
            <a:br>
              <a:rPr lang="hr-HR" b="1" dirty="0">
                <a:latin typeface="Jokerman" panose="04090605060D06020702" pitchFamily="82" charset="0"/>
              </a:rPr>
            </a:br>
            <a:r>
              <a:rPr lang="hr-HR" b="1" dirty="0">
                <a:latin typeface="Jokerman" panose="04090605060D06020702" pitchFamily="82" charset="0"/>
              </a:rPr>
              <a:t> </a:t>
            </a:r>
            <a:br>
              <a:rPr lang="hr-HR" b="1" dirty="0">
                <a:latin typeface="Jokerman" panose="04090605060D06020702" pitchFamily="82" charset="0"/>
              </a:rPr>
            </a:br>
            <a:r>
              <a:rPr lang="hr-HR" b="1" dirty="0">
                <a:latin typeface="Jokerman" panose="04090605060D06020702" pitchFamily="82" charset="0"/>
              </a:rPr>
              <a:t>u MGZ-u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92364F36-BF39-B45A-55FD-5FBE66397C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8" t="9096" r="6278" b="8136"/>
          <a:stretch/>
        </p:blipFill>
        <p:spPr>
          <a:xfrm rot="5400000">
            <a:off x="284084" y="1138563"/>
            <a:ext cx="6072329" cy="48472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432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zervirano mjesto sadržaja 14" descr="Slika na kojoj se prikazuje tekst, na zatvorenom, ptica, prljavo&#10;&#10;Opis je automatski generiran">
            <a:extLst>
              <a:ext uri="{FF2B5EF4-FFF2-40B4-BE49-F238E27FC236}">
                <a16:creationId xmlns:a16="http://schemas.microsoft.com/office/drawing/2014/main" id="{85814CEB-A868-C3F0-A56D-0DDA59DEB25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5" t="25005" r="13249" b="7556"/>
          <a:stretch/>
        </p:blipFill>
        <p:spPr>
          <a:xfrm rot="5400000">
            <a:off x="7387496" y="1387859"/>
            <a:ext cx="5495639" cy="36247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Rezervirano mjesto sadržaja 15" descr="Slika na kojoj se prikazuje na zatvorenom&#10;&#10;Opis je automatski generiran">
            <a:extLst>
              <a:ext uri="{FF2B5EF4-FFF2-40B4-BE49-F238E27FC236}">
                <a16:creationId xmlns:a16="http://schemas.microsoft.com/office/drawing/2014/main" id="{9615FC00-F67B-DD59-7F7F-079AA14E88E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" t="16847" r="14269" b="5653"/>
          <a:stretch/>
        </p:blipFill>
        <p:spPr>
          <a:xfrm rot="5400000">
            <a:off x="-599605" y="1331178"/>
            <a:ext cx="5495640" cy="37380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Rezervirano mjesto sadržaja 20">
            <a:extLst>
              <a:ext uri="{FF2B5EF4-FFF2-40B4-BE49-F238E27FC236}">
                <a16:creationId xmlns:a16="http://schemas.microsoft.com/office/drawing/2014/main" id="{FF874821-F45F-7250-ADEF-26AD9E8AB0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4" r="808" b="3477"/>
          <a:stretch/>
        </p:blipFill>
        <p:spPr>
          <a:xfrm rot="5400000">
            <a:off x="3422286" y="1273641"/>
            <a:ext cx="5495641" cy="38531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985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Rezervirano mjesto sadržaja 18" descr="Slika na kojoj se prikazuje popločano&#10;&#10;Opis je automatski generiran">
            <a:extLst>
              <a:ext uri="{FF2B5EF4-FFF2-40B4-BE49-F238E27FC236}">
                <a16:creationId xmlns:a16="http://schemas.microsoft.com/office/drawing/2014/main" id="{90014002-E4CF-806E-92D7-ABA6A5D9A15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5" t="-420" r="3955" b="5617"/>
          <a:stretch/>
        </p:blipFill>
        <p:spPr>
          <a:xfrm>
            <a:off x="256008" y="370327"/>
            <a:ext cx="5999868" cy="62561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Rezervirano mjesto sadržaja 12" descr="Slika na kojoj se prikazuje na zatvorenom, pod&#10;&#10;Opis je automatski generiran">
            <a:extLst>
              <a:ext uri="{FF2B5EF4-FFF2-40B4-BE49-F238E27FC236}">
                <a16:creationId xmlns:a16="http://schemas.microsoft.com/office/drawing/2014/main" id="{77C4990F-7439-35F8-1D0A-4B2DD0B71F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" t="6890" r="2070" b="22065"/>
          <a:stretch/>
        </p:blipFill>
        <p:spPr>
          <a:xfrm>
            <a:off x="6687933" y="3865516"/>
            <a:ext cx="4856086" cy="27609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Rezervirano mjesto sadržaja 13" descr="Slika na kojoj se prikazuje tekst&#10;&#10;Opis je automatski generiran">
            <a:extLst>
              <a:ext uri="{FF2B5EF4-FFF2-40B4-BE49-F238E27FC236}">
                <a16:creationId xmlns:a16="http://schemas.microsoft.com/office/drawing/2014/main" id="{5BC9AA8A-7AA8-0730-55CF-7170B6127CF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18" t="-192" r="18517" b="50620"/>
          <a:stretch/>
        </p:blipFill>
        <p:spPr>
          <a:xfrm>
            <a:off x="8455859" y="370327"/>
            <a:ext cx="3088160" cy="32374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Masks Design, Party Celebration Event Happy Birthday Holiday Surprise  Anniversary And Decorative Theme Vector Illustration Royalty Free SVG,  Cliparts, Vectors, And Stock Illustration. Image 142153446.">
            <a:extLst>
              <a:ext uri="{FF2B5EF4-FFF2-40B4-BE49-F238E27FC236}">
                <a16:creationId xmlns:a16="http://schemas.microsoft.com/office/drawing/2014/main" id="{CE42BA38-2627-C99D-0EF6-BFC090C94E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" t="15349" r="3785" b="15757"/>
          <a:stretch/>
        </p:blipFill>
        <p:spPr bwMode="auto">
          <a:xfrm rot="752075">
            <a:off x="6414834" y="1659288"/>
            <a:ext cx="1882066" cy="102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30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zervirano mjesto sadržaja 2" descr="Slika na kojoj se prikazuje na zatvorenom, različito, nekoliko, raznolikost&#10;&#10;Opis je automatski generiran">
            <a:extLst>
              <a:ext uri="{FF2B5EF4-FFF2-40B4-BE49-F238E27FC236}">
                <a16:creationId xmlns:a16="http://schemas.microsoft.com/office/drawing/2014/main" id="{78DD747A-3195-D8AD-D5B8-65BB30C42CB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5" t="4975" r="10313" b="3279"/>
          <a:stretch/>
        </p:blipFill>
        <p:spPr>
          <a:xfrm>
            <a:off x="211557" y="479397"/>
            <a:ext cx="6388227" cy="59616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Rezervirano mjesto sadržaja 6" descr="Slika na kojoj se prikazuje na zatvorenom, popločano&#10;&#10;Opis je automatski generiran">
            <a:extLst>
              <a:ext uri="{FF2B5EF4-FFF2-40B4-BE49-F238E27FC236}">
                <a16:creationId xmlns:a16="http://schemas.microsoft.com/office/drawing/2014/main" id="{02A444AA-F616-4472-C16B-7757A8B5B8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" t="5597" r="6419" b="7222"/>
          <a:stretch/>
        </p:blipFill>
        <p:spPr>
          <a:xfrm rot="5400000">
            <a:off x="6340580" y="983201"/>
            <a:ext cx="6024086" cy="48915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694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zervirano mjesto sadržaja 20">
            <a:extLst>
              <a:ext uri="{FF2B5EF4-FFF2-40B4-BE49-F238E27FC236}">
                <a16:creationId xmlns:a16="http://schemas.microsoft.com/office/drawing/2014/main" id="{725AE30B-4072-B630-2ADD-D93E2CC1B7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21279" y="1424865"/>
            <a:ext cx="5608468" cy="4008269"/>
          </a:xfrm>
        </p:spPr>
        <p:txBody>
          <a:bodyPr/>
          <a:lstStyle/>
          <a:p>
            <a:pPr marL="0" indent="0">
              <a:buNone/>
            </a:pPr>
            <a:r>
              <a:rPr lang="hr-HR" dirty="0">
                <a:latin typeface="Jokerman" panose="04090605060D06020702" pitchFamily="82" charset="0"/>
              </a:rPr>
              <a:t>Izložba maski Moja budućnost može se pogledati do fašnika 21.2.2023.godine.</a:t>
            </a:r>
          </a:p>
          <a:p>
            <a:pPr marL="0" indent="0">
              <a:buNone/>
            </a:pPr>
            <a:endParaRPr lang="hr-HR" dirty="0">
              <a:latin typeface="Jokerman" panose="04090605060D06020702" pitchFamily="82" charset="0"/>
            </a:endParaRPr>
          </a:p>
          <a:p>
            <a:pPr marL="0" indent="0">
              <a:buNone/>
            </a:pPr>
            <a:r>
              <a:rPr lang="hr-HR" dirty="0">
                <a:latin typeface="Jokerman" panose="04090605060D06020702" pitchFamily="82" charset="0"/>
              </a:rPr>
              <a:t>Svi koji žele doživjeti Zagreb u prošlosti mogu pogledati Žive slike 17. i 18.veljače u Muzeju grada Zagreba. </a:t>
            </a:r>
          </a:p>
        </p:txBody>
      </p:sp>
      <p:sp>
        <p:nvSpPr>
          <p:cNvPr id="24" name="Rezervirano mjesto podnožja 23">
            <a:extLst>
              <a:ext uri="{FF2B5EF4-FFF2-40B4-BE49-F238E27FC236}">
                <a16:creationId xmlns:a16="http://schemas.microsoft.com/office/drawing/2014/main" id="{827F4E47-3C8B-F830-489F-10FD06EC5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z="1600" dirty="0">
                <a:solidFill>
                  <a:schemeClr val="tx1"/>
                </a:solidFill>
                <a:latin typeface="Jokerman" panose="04090605060D06020702" pitchFamily="82" charset="0"/>
              </a:rPr>
              <a:t>IRINA OSMANBAŠIĆ</a:t>
            </a:r>
          </a:p>
        </p:txBody>
      </p:sp>
      <p:pic>
        <p:nvPicPr>
          <p:cNvPr id="2052" name="Picture 4" descr="Free Vector | Party masks in pink and green colors">
            <a:extLst>
              <a:ext uri="{FF2B5EF4-FFF2-40B4-BE49-F238E27FC236}">
                <a16:creationId xmlns:a16="http://schemas.microsoft.com/office/drawing/2014/main" id="{4209D424-809F-0F41-E29F-6E3C97238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98" y="1154097"/>
            <a:ext cx="5039098" cy="400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70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7EA5FF0-CAAF-C170-8913-BBF7C464A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449" y="685431"/>
            <a:ext cx="7521051" cy="5653180"/>
          </a:xfrm>
        </p:spPr>
        <p:txBody>
          <a:bodyPr/>
          <a:lstStyle/>
          <a:p>
            <a:pPr marL="0" indent="0">
              <a:buNone/>
            </a:pPr>
            <a:r>
              <a:rPr lang="hr-HR" b="0" i="0" dirty="0">
                <a:solidFill>
                  <a:srgbClr val="2B2B2B"/>
                </a:solidFill>
                <a:effectLst/>
                <a:latin typeface="Jokerman" panose="04090605060D06020702" pitchFamily="82" charset="0"/>
              </a:rPr>
              <a:t>Centar za kulturu i informacije Maksimir u suradnji s Muzejom grada Zagreba i zagrebačkim osnovnim školama i ove je godine priredio  tradicionalnu izložbu </a:t>
            </a:r>
            <a:r>
              <a:rPr lang="hr-HR" b="0" i="1" dirty="0">
                <a:solidFill>
                  <a:srgbClr val="2B2B2B"/>
                </a:solidFill>
                <a:effectLst/>
                <a:latin typeface="Jokerman" panose="04090605060D06020702" pitchFamily="82" charset="0"/>
              </a:rPr>
              <a:t>Maske</a:t>
            </a:r>
            <a:r>
              <a:rPr lang="hr-HR" b="0" i="0" dirty="0">
                <a:solidFill>
                  <a:srgbClr val="2B2B2B"/>
                </a:solidFill>
                <a:effectLst/>
                <a:latin typeface="Jokerman" panose="04090605060D06020702" pitchFamily="82" charset="0"/>
              </a:rPr>
              <a:t> koja se od 2000. realizira u Muzeju grada Zagreba. Projektom se želi na zanimljiv i pristupačan način potaknuti dječju kreativnost kroz upoznavanje prošlosti Zagreba, očuvati tradiciju obilježavanja fašnika i pokladnih običaja u našem gradu te implementirati pozitivne tradicijske prakse u urbanu svakodnevicu mladih osnovnoškolskog uzrasta.</a:t>
            </a:r>
            <a:endParaRPr lang="hr-HR" dirty="0">
              <a:latin typeface="Jokerman" panose="04090605060D06020702" pitchFamily="82" charset="0"/>
            </a:endParaRPr>
          </a:p>
        </p:txBody>
      </p:sp>
      <p:pic>
        <p:nvPicPr>
          <p:cNvPr id="4" name="Rezervirano mjesto sadržaja 6" descr="Slika na kojoj se prikazuje kamen&#10;&#10;Opis je automatski generiran">
            <a:extLst>
              <a:ext uri="{FF2B5EF4-FFF2-40B4-BE49-F238E27FC236}">
                <a16:creationId xmlns:a16="http://schemas.microsoft.com/office/drawing/2014/main" id="{FF21EEAD-F0AB-F9B3-AA05-3A8E2FF5B2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5" t="16370" b="9169"/>
          <a:stretch/>
        </p:blipFill>
        <p:spPr>
          <a:xfrm rot="5400000">
            <a:off x="7408188" y="1482614"/>
            <a:ext cx="5115294" cy="35209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145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A4283F8A-B245-CAD4-1F4F-F906F4202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9666" y="1251752"/>
            <a:ext cx="5823012" cy="4953739"/>
          </a:xfrm>
        </p:spPr>
        <p:txBody>
          <a:bodyPr/>
          <a:lstStyle/>
          <a:p>
            <a:pPr marL="0" indent="0">
              <a:buNone/>
            </a:pPr>
            <a:r>
              <a:rPr lang="hr-HR" b="0" i="0" dirty="0">
                <a:solidFill>
                  <a:srgbClr val="2B2B2B"/>
                </a:solidFill>
                <a:effectLst/>
                <a:latin typeface="Jokerman" panose="04090605060D06020702" pitchFamily="82" charset="0"/>
              </a:rPr>
              <a:t>Na našem, zagrebačkom području, događanja vezana uz fašnik, povijesni izvori bilježe već u 14. stoljeću. “Zlatno doba” poklada bilo je razdoblje od sredine 18. stoljeća pa do početka Prvoga svjetskog rata. Od blagdana Sveta tri kralja (6. siječnja) do Pepelnice i korizme Zagrebom je vladala </a:t>
            </a:r>
            <a:r>
              <a:rPr lang="hr-HR" b="1" i="1" dirty="0">
                <a:solidFill>
                  <a:srgbClr val="2B2B2B"/>
                </a:solidFill>
                <a:effectLst/>
                <a:latin typeface="Jokerman" panose="04090605060D06020702" pitchFamily="82" charset="0"/>
              </a:rPr>
              <a:t>Njegova visost princ karneval</a:t>
            </a:r>
            <a:r>
              <a:rPr lang="hr-HR" b="1" i="0" dirty="0">
                <a:solidFill>
                  <a:srgbClr val="2B2B2B"/>
                </a:solidFill>
                <a:effectLst/>
                <a:latin typeface="Jokerman" panose="04090605060D06020702" pitchFamily="82" charset="0"/>
              </a:rPr>
              <a:t>.</a:t>
            </a:r>
            <a:endParaRPr lang="hr-HR" b="1" dirty="0">
              <a:latin typeface="Jokerman" panose="04090605060D06020702" pitchFamily="82" charset="0"/>
            </a:endParaRPr>
          </a:p>
        </p:txBody>
      </p:sp>
      <p:pic>
        <p:nvPicPr>
          <p:cNvPr id="7" name="Rezervirano mjesto sadržaja 10" descr="Slika na kojoj se prikazuje pod, popločano, prljavo&#10;&#10;Opis je automatski generiran">
            <a:extLst>
              <a:ext uri="{FF2B5EF4-FFF2-40B4-BE49-F238E27FC236}">
                <a16:creationId xmlns:a16="http://schemas.microsoft.com/office/drawing/2014/main" id="{DCBA81D4-B796-7FCA-ADE2-AF91DDC92B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8" r="14378" b="1982"/>
          <a:stretch/>
        </p:blipFill>
        <p:spPr>
          <a:xfrm>
            <a:off x="719092" y="994298"/>
            <a:ext cx="4468014" cy="49537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429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zervirano mjesto sadržaja 7" descr="Slika na kojoj se prikazuje zgrada, kamen, staro, igralište&#10;&#10;Opis je automatski generiran">
            <a:extLst>
              <a:ext uri="{FF2B5EF4-FFF2-40B4-BE49-F238E27FC236}">
                <a16:creationId xmlns:a16="http://schemas.microsoft.com/office/drawing/2014/main" id="{7B322768-0091-FD45-3532-BB3D62DAE2A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41" b="5755"/>
          <a:stretch/>
        </p:blipFill>
        <p:spPr>
          <a:xfrm>
            <a:off x="0" y="6232"/>
            <a:ext cx="9641149" cy="6851768"/>
          </a:xfrm>
        </p:spPr>
      </p:pic>
      <p:pic>
        <p:nvPicPr>
          <p:cNvPr id="14" name="Slika 13" descr="Slika na kojoj se prikazuje tekst, ploča za pisanje&#10;&#10;Opis je automatski generiran">
            <a:extLst>
              <a:ext uri="{FF2B5EF4-FFF2-40B4-BE49-F238E27FC236}">
                <a16:creationId xmlns:a16="http://schemas.microsoft.com/office/drawing/2014/main" id="{694B3602-96E4-F72B-B2C2-3F0D18B4B0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" b="7457"/>
          <a:stretch/>
        </p:blipFill>
        <p:spPr>
          <a:xfrm rot="5400000">
            <a:off x="8717008" y="3108339"/>
            <a:ext cx="3614939" cy="25295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Rezervirano mjesto sadržaja 2">
            <a:extLst>
              <a:ext uri="{FF2B5EF4-FFF2-40B4-BE49-F238E27FC236}">
                <a16:creationId xmlns:a16="http://schemas.microsoft.com/office/drawing/2014/main" id="{46E47623-B0FE-9A32-962C-F3F9AD6057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" t="2045" r="1542" b="8954"/>
          <a:stretch/>
        </p:blipFill>
        <p:spPr>
          <a:xfrm rot="5400000">
            <a:off x="6942428" y="870109"/>
            <a:ext cx="3399967" cy="23525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04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0B63274-AADE-CDCA-8D9A-621D279EE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250" y="373451"/>
            <a:ext cx="5993075" cy="1633491"/>
          </a:xfrm>
        </p:spPr>
        <p:txBody>
          <a:bodyPr/>
          <a:lstStyle/>
          <a:p>
            <a:pPr marL="0" indent="0">
              <a:buNone/>
            </a:pPr>
            <a:r>
              <a:rPr lang="hr-HR" dirty="0">
                <a:latin typeface="Jokerman" panose="04090605060D06020702" pitchFamily="82" charset="0"/>
              </a:rPr>
              <a:t>Naša škola i ove je godine sudjelovala na izložbi na temu Moja budućnost.</a:t>
            </a:r>
          </a:p>
        </p:txBody>
      </p:sp>
      <p:pic>
        <p:nvPicPr>
          <p:cNvPr id="4" name="Rezervirano mjesto sadržaja 2" descr="Slika na kojoj se prikazuje na zatvorenom&#10;&#10;Opis je automatski generiran">
            <a:extLst>
              <a:ext uri="{FF2B5EF4-FFF2-40B4-BE49-F238E27FC236}">
                <a16:creationId xmlns:a16="http://schemas.microsoft.com/office/drawing/2014/main" id="{39136A9B-DB0D-0C69-6BDF-DC9239C906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2" t="2731" r="857" b="21312"/>
          <a:stretch/>
        </p:blipFill>
        <p:spPr>
          <a:xfrm rot="5400000">
            <a:off x="34246" y="2413865"/>
            <a:ext cx="5000747" cy="35017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Rezervirano mjesto sadržaja 6" descr="Slika na kojoj se prikazuje na zatvorenom, gomila, različito&#10;&#10;Opis je automatski generiran">
            <a:extLst>
              <a:ext uri="{FF2B5EF4-FFF2-40B4-BE49-F238E27FC236}">
                <a16:creationId xmlns:a16="http://schemas.microsoft.com/office/drawing/2014/main" id="{1581975E-55E6-DE2E-E3AC-3E84A91A1D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8" r="100"/>
          <a:stretch/>
        </p:blipFill>
        <p:spPr>
          <a:xfrm rot="5400000">
            <a:off x="5517397" y="1309970"/>
            <a:ext cx="6596545" cy="42380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id="{9C271319-9B03-802F-FED9-D7893337EB8B}"/>
              </a:ext>
            </a:extLst>
          </p:cNvPr>
          <p:cNvSpPr txBox="1">
            <a:spLocks/>
          </p:cNvSpPr>
          <p:nvPr/>
        </p:nvSpPr>
        <p:spPr>
          <a:xfrm>
            <a:off x="4509851" y="4520803"/>
            <a:ext cx="1971019" cy="1633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dirty="0">
                <a:latin typeface="Jokerman" panose="04090605060D06020702" pitchFamily="82" charset="0"/>
              </a:rPr>
              <a:t>Ovo su maske 4.f razreda.</a:t>
            </a:r>
          </a:p>
        </p:txBody>
      </p:sp>
    </p:spTree>
    <p:extLst>
      <p:ext uri="{BB962C8B-B14F-4D97-AF65-F5344CB8AC3E}">
        <p14:creationId xmlns:p14="http://schemas.microsoft.com/office/powerpoint/2010/main" val="302496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zervirano mjesto sadržaja 2" descr="Slika na kojoj se prikazuje na zatvorenom, stalak&#10;&#10;Opis je automatski generiran">
            <a:extLst>
              <a:ext uri="{FF2B5EF4-FFF2-40B4-BE49-F238E27FC236}">
                <a16:creationId xmlns:a16="http://schemas.microsoft.com/office/drawing/2014/main" id="{2C2E058F-7875-5076-1472-346FD3FE611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2"/>
          <a:stretch/>
        </p:blipFill>
        <p:spPr>
          <a:xfrm>
            <a:off x="951436" y="2371662"/>
            <a:ext cx="4953000" cy="43392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Rezervirano mjesto sadržaja 6" descr="Slika na kojoj se prikazuje tekst&#10;&#10;Opis je automatski generiran">
            <a:extLst>
              <a:ext uri="{FF2B5EF4-FFF2-40B4-BE49-F238E27FC236}">
                <a16:creationId xmlns:a16="http://schemas.microsoft.com/office/drawing/2014/main" id="{3E0D399B-E3D5-8BC8-50CA-7B6D80536E3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" t="27369" b="22876"/>
          <a:stretch/>
        </p:blipFill>
        <p:spPr>
          <a:xfrm>
            <a:off x="951436" y="258223"/>
            <a:ext cx="4953000" cy="19335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Rezervirano mjesto sadržaja 6" descr="Slika na kojoj se prikazuje tekst, raznobojno, grafiti, nekoliko&#10;&#10;Opis je automatski generiran">
            <a:extLst>
              <a:ext uri="{FF2B5EF4-FFF2-40B4-BE49-F238E27FC236}">
                <a16:creationId xmlns:a16="http://schemas.microsoft.com/office/drawing/2014/main" id="{79B8D8A0-A635-8577-8F75-BD4C4C261C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217" r="2486" b="8321"/>
          <a:stretch/>
        </p:blipFill>
        <p:spPr>
          <a:xfrm rot="5400000">
            <a:off x="5617878" y="1119480"/>
            <a:ext cx="6452684" cy="47301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937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zervirano mjesto sadržaja 2" descr="Slika na kojoj se prikazuje žica&#10;&#10;Opis je automatski generiran">
            <a:extLst>
              <a:ext uri="{FF2B5EF4-FFF2-40B4-BE49-F238E27FC236}">
                <a16:creationId xmlns:a16="http://schemas.microsoft.com/office/drawing/2014/main" id="{8B410D68-FA2B-D302-C5C9-95283107DB6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0" t="17296" r="18814" b="19106"/>
          <a:stretch/>
        </p:blipFill>
        <p:spPr>
          <a:xfrm rot="5400000">
            <a:off x="28541" y="587714"/>
            <a:ext cx="2974021" cy="23312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Slika 9" descr="Slika na kojoj se prikazuje na zatvorenom, popločano&#10;&#10;Opis je automatski generiran">
            <a:extLst>
              <a:ext uri="{FF2B5EF4-FFF2-40B4-BE49-F238E27FC236}">
                <a16:creationId xmlns:a16="http://schemas.microsoft.com/office/drawing/2014/main" id="{CFDE4D8C-CFF8-BED5-C38D-88A62EAA19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1" t="10706" r="11866" b="24240"/>
          <a:stretch/>
        </p:blipFill>
        <p:spPr>
          <a:xfrm rot="5400000">
            <a:off x="2149232" y="2254090"/>
            <a:ext cx="4190261" cy="25584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Rezervirano mjesto sadržaja 8" descr="Slika na kojoj se prikazuje drvena, popločano&#10;&#10;Opis je automatski generiran">
            <a:extLst>
              <a:ext uri="{FF2B5EF4-FFF2-40B4-BE49-F238E27FC236}">
                <a16:creationId xmlns:a16="http://schemas.microsoft.com/office/drawing/2014/main" id="{E0FD57A3-6B6E-231D-9F73-FAD7AFB247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0" t="1943" r="7464" b="10673"/>
          <a:stretch/>
        </p:blipFill>
        <p:spPr>
          <a:xfrm rot="5400000">
            <a:off x="-24598" y="3892171"/>
            <a:ext cx="3100183" cy="23824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AED69254-AD96-93CA-4BEC-0C51DC0E5C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49" t="6545" r="5133" b="7557"/>
          <a:stretch/>
        </p:blipFill>
        <p:spPr>
          <a:xfrm>
            <a:off x="5807549" y="3837030"/>
            <a:ext cx="2742486" cy="27964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Rezervirano mjesto sadržaja 6" descr="Slika na kojoj se prikazuje prozor, zgrada, na zatvorenom&#10;&#10;Opis je automatski generiran">
            <a:extLst>
              <a:ext uri="{FF2B5EF4-FFF2-40B4-BE49-F238E27FC236}">
                <a16:creationId xmlns:a16="http://schemas.microsoft.com/office/drawing/2014/main" id="{723B16D2-3111-9C07-7F53-64B1B38C06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" t="5985" r="8500" b="8544"/>
          <a:stretch/>
        </p:blipFill>
        <p:spPr>
          <a:xfrm rot="5400000">
            <a:off x="5447648" y="584405"/>
            <a:ext cx="3462288" cy="27424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5E7543A3-6992-305B-6E98-B541A3276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" t="13351" r="3273" b="18299"/>
          <a:stretch/>
        </p:blipFill>
        <p:spPr>
          <a:xfrm rot="5400000">
            <a:off x="7616111" y="1869365"/>
            <a:ext cx="5500362" cy="29828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528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zervirano mjesto sadržaja 6" descr="Slika na kojoj se prikazuje na zatvorenom, zahod, popločano&#10;&#10;Opis je automatski generiran">
            <a:extLst>
              <a:ext uri="{FF2B5EF4-FFF2-40B4-BE49-F238E27FC236}">
                <a16:creationId xmlns:a16="http://schemas.microsoft.com/office/drawing/2014/main" id="{A3BDA635-AC86-A51E-3587-CB1F0CAF2CB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67352" y="1237658"/>
            <a:ext cx="6439793" cy="43826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Rezervirano mjesto sadržaja 2" descr="Slika na kojoj se prikazuje tekst, tkanina&#10;&#10;Opis je automatski generiran">
            <a:extLst>
              <a:ext uri="{FF2B5EF4-FFF2-40B4-BE49-F238E27FC236}">
                <a16:creationId xmlns:a16="http://schemas.microsoft.com/office/drawing/2014/main" id="{6D75BE69-7F50-C8B5-A0A3-D64129C477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9725" y="912787"/>
            <a:ext cx="6439795" cy="50324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379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Rezervirano mjesto sadržaja 10" descr="Slika na kojoj se prikazuje staja, popločano&#10;&#10;Opis je automatski generiran">
            <a:extLst>
              <a:ext uri="{FF2B5EF4-FFF2-40B4-BE49-F238E27FC236}">
                <a16:creationId xmlns:a16="http://schemas.microsoft.com/office/drawing/2014/main" id="{BE38E861-3161-82F7-2D37-77B5070F59D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0" b="21271"/>
          <a:stretch/>
        </p:blipFill>
        <p:spPr>
          <a:xfrm rot="5400000">
            <a:off x="8929659" y="599315"/>
            <a:ext cx="3512323" cy="26397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Rezervirano mjesto sadržaja 13">
            <a:extLst>
              <a:ext uri="{FF2B5EF4-FFF2-40B4-BE49-F238E27FC236}">
                <a16:creationId xmlns:a16="http://schemas.microsoft.com/office/drawing/2014/main" id="{2D045DA8-24BB-1790-F605-1009F6582A8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648" y="368026"/>
            <a:ext cx="3542191" cy="31322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Rezervirano mjesto sadržaja 6" descr="Slika na kojoj se prikazuje na zatvorenom, popločano, prljavo&#10;&#10;Opis je automatski generiran">
            <a:extLst>
              <a:ext uri="{FF2B5EF4-FFF2-40B4-BE49-F238E27FC236}">
                <a16:creationId xmlns:a16="http://schemas.microsoft.com/office/drawing/2014/main" id="{7CA5592B-7210-252C-2622-16877738B0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84"/>
          <a:stretch/>
        </p:blipFill>
        <p:spPr>
          <a:xfrm>
            <a:off x="3675354" y="163032"/>
            <a:ext cx="5181600" cy="31017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Rezervirano mjesto sadržaja 8">
            <a:extLst>
              <a:ext uri="{FF2B5EF4-FFF2-40B4-BE49-F238E27FC236}">
                <a16:creationId xmlns:a16="http://schemas.microsoft.com/office/drawing/2014/main" id="{45C1BAE7-213E-BCD3-6D97-AAEF739139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9" t="7118" r="13592" b="1733"/>
          <a:stretch/>
        </p:blipFill>
        <p:spPr>
          <a:xfrm>
            <a:off x="1837743" y="3058663"/>
            <a:ext cx="3994951" cy="35421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Rezervirano mjesto sadržaja 2" descr="Slika na kojoj se prikazuje igračka, lutka&#10;&#10;Opis je automatski generiran">
            <a:extLst>
              <a:ext uri="{FF2B5EF4-FFF2-40B4-BE49-F238E27FC236}">
                <a16:creationId xmlns:a16="http://schemas.microsoft.com/office/drawing/2014/main" id="{A4C006EE-5021-C066-0FF7-83320A11B1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6" t="25218" b="20641"/>
          <a:stretch/>
        </p:blipFill>
        <p:spPr>
          <a:xfrm>
            <a:off x="6456368" y="4108983"/>
            <a:ext cx="5289527" cy="24918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370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200</Words>
  <Application>Microsoft Office PowerPoint</Application>
  <PresentationFormat>Widescreen</PresentationFormat>
  <Paragraphs>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Jokerman</vt:lpstr>
      <vt:lpstr>Tema sustava Office</vt:lpstr>
      <vt:lpstr>Maske   u MGZ-u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Maske   u MGZ-u</dc:title>
  <dc:creator>Irina Osmanbašić</dc:creator>
  <cp:lastModifiedBy>Mirjana Torer</cp:lastModifiedBy>
  <cp:revision>2</cp:revision>
  <dcterms:created xsi:type="dcterms:W3CDTF">2023-02-08T06:43:55Z</dcterms:created>
  <dcterms:modified xsi:type="dcterms:W3CDTF">2023-02-10T09:24:45Z</dcterms:modified>
</cp:coreProperties>
</file>