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2D5BAF-5AEB-4C62-80B3-11018169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AA34A3F-5D63-4AE4-B991-CF117742F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3F7F665-876A-4E3D-A8A3-D1CACA2BF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C0A7F20-19D0-49BF-B19A-68B6F688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683EDA-AD3B-4975-8D2C-FB6F10087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62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BA5F51-C279-4F91-B1CE-7316038BE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98430FB-F615-43F9-B812-C71C98B3F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601C22C-0F58-4E1B-B8DE-3C58EF6C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7F4971E-5C53-4194-B168-C848F29E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2DC3822-18B7-4AA2-BA67-AFA38037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678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7747DC3-D521-40AA-A7F9-D0F684E23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5F62C17-8111-4627-97E3-5330C4EAB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117860-2757-485B-A8BE-3CBE4075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18A55A-42F0-41B4-9CDF-F95F5D6D4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0B1DB9-78F8-4C67-B5D6-B7DD3B98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271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E20C3E-75A9-47A7-AAAB-C483CF83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21DA33-47FB-44FB-AE51-BDF8860AA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59027C-E6BE-4559-AF8C-B5EA8AFD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F15DA5-A6EC-42B5-9259-8D1722D8B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1D059E-95F8-4ABB-9829-0B882487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216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0D3D07-DD40-4E89-BE87-9695DD598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8F76E3D-B155-4A25-91E2-8DF111646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8B20337-01B8-4220-9455-1E04A687F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D628ACE-BA25-430A-BC7C-36AFC262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0E5FB60-F737-4283-A8D0-517A01DF4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50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EC69BA-4D48-4B10-8B3E-E2F8F47D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0D5A8E-9240-42B9-9BE0-5BF2F087F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0DB7C6A-4B92-48AB-AA19-6A48E9642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B4872A1-DAFA-4B6E-9204-1A6EAE6C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13D41F4-8FD1-4E94-80D5-E43ED0046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17D6EFD-6410-42FF-8984-C7934177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6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74B94B-8775-4FBF-BE46-A8F0C2C5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45AD921-7DE8-4A43-8573-6D9014592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B899414-6092-4423-BF48-F417A6675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7979492-7B16-4181-96AF-0C033F45A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AC59BCA-D20E-4427-A0D8-BDA5559857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6BA5AEE-57E4-4880-9FC4-7C7865536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38BEA55-620C-4CDE-886C-1E237249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F7E6E02-1B61-4BCD-907B-DFC0F936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89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06A888-850D-4B17-829F-94401AEF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7D3052D-1A13-46F5-9710-7210F20E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FA56E93-4294-47B9-9C41-4E4516A1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8E63FC7-4D69-4594-8139-D1910110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469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7B0357C-8852-42E1-AFD1-E9CF6691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17FF0BF-7F94-44DA-8E3F-927F898C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54F285B-7B4A-43A4-BBAE-7FDA99E7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660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E31911-188D-48E4-A035-8DF624BB7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B59561-C7F0-4B59-8FDA-F3DC3EBC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F871EEC-4EAA-4363-A970-905C28DFA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B7F1930-4AAD-4407-A4DD-0705583E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BE09C1E-47A8-4B98-B601-2C769CFB6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2C97728-A311-4D64-B520-34EC42A9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64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DA86A-AA11-4559-B06E-2D91E0DE7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953995A-B7F4-41A2-B30B-1D1428F3D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DC1A2B9-ED85-46D7-BD7C-242AA6749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3BEFC1D-9986-43A7-A4C4-3614CC3C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58260CB-FAB2-4E66-B2CC-23FAEEA6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A96F50D-185B-45DF-A1E1-F2E727A34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846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5103B4F3-867F-4333-BB53-5BCEF1F52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0148AEC-A826-49F3-8C0C-67F6D3F57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113FF6E-0007-47D1-8C98-830F2FE482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E5719-13DA-4E9D-96A8-A7DD444FB944}" type="datetimeFigureOut">
              <a:rPr lang="hr-HR" smtClean="0"/>
              <a:t>30.3.2020.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A14680A-2DA6-401E-9A94-2C3364A95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8B928BA-830A-49D5-9ADF-C15F888EC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23ACB-6AD1-407E-AB82-C353149781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341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5FF349-2A6C-4785-8F62-2427368EC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Rad i snaga – zadaci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dnaslov 2">
                <a:extLst>
                  <a:ext uri="{FF2B5EF4-FFF2-40B4-BE49-F238E27FC236}">
                    <a16:creationId xmlns:a16="http://schemas.microsoft.com/office/drawing/2014/main" id="{DC860DE5-49FE-4FC2-8C26-5AFFD7E5DC16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4544008"/>
                <a:ext cx="9144000" cy="89573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hr-HR" dirty="0"/>
                  <a:t>                </a:t>
                </a:r>
                <a14:m>
                  <m:oMath xmlns:m="http://schemas.openxmlformats.org/officeDocument/2006/math">
                    <m:r>
                      <a:rPr lang="hr-HR" b="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hr-HR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hr-H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Podnaslov 2">
                <a:extLst>
                  <a:ext uri="{FF2B5EF4-FFF2-40B4-BE49-F238E27FC236}">
                    <a16:creationId xmlns:a16="http://schemas.microsoft.com/office/drawing/2014/main" id="{DC860DE5-49FE-4FC2-8C26-5AFFD7E5DC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4544008"/>
                <a:ext cx="9144000" cy="895739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0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133"/>
    </mc:Choice>
    <mc:Fallback xmlns="">
      <p:transition spd="slow" advTm="20413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5. </a:t>
            </a:r>
            <a:r>
              <a:rPr lang="hr-HR" sz="3600" dirty="0"/>
              <a:t>Koliki rad obavi motor snage 2 kW za 4,5 minute?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40BD48F2-F65E-45C1-90F1-BB08BA5C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hr-HR" dirty="0"/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/>
          </a:p>
        </p:txBody>
      </p:sp>
      <p:pic>
        <p:nvPicPr>
          <p:cNvPr id="6" name="Picture 6" descr="smajlić | Međimurje Press">
            <a:extLst>
              <a:ext uri="{FF2B5EF4-FFF2-40B4-BE49-F238E27FC236}">
                <a16:creationId xmlns:a16="http://schemas.microsoft.com/office/drawing/2014/main" id="{0E7768BC-58C8-423A-B37A-346CC40E3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6" y="3496355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8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5. </a:t>
            </a:r>
            <a:r>
              <a:rPr lang="hr-HR" sz="3600" dirty="0"/>
              <a:t>Koliki </a:t>
            </a:r>
            <a:r>
              <a:rPr lang="hr-HR" sz="3600" b="1" u="sng" dirty="0"/>
              <a:t>rad</a:t>
            </a:r>
            <a:r>
              <a:rPr lang="hr-HR" sz="3600" dirty="0"/>
              <a:t> obavi motor </a:t>
            </a:r>
            <a:r>
              <a:rPr lang="hr-HR" sz="3600" dirty="0">
                <a:solidFill>
                  <a:srgbClr val="FF0000"/>
                </a:solidFill>
              </a:rPr>
              <a:t>snage 2 kW </a:t>
            </a:r>
            <a:r>
              <a:rPr lang="hr-HR" sz="3600" dirty="0"/>
              <a:t>za </a:t>
            </a:r>
            <a:r>
              <a:rPr lang="hr-HR" sz="3600" dirty="0">
                <a:solidFill>
                  <a:srgbClr val="0070C0"/>
                </a:solidFill>
              </a:rPr>
              <a:t>4,5 minute</a:t>
            </a:r>
            <a:r>
              <a:rPr lang="hr-HR" sz="36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i="1" dirty="0">
                    <a:solidFill>
                      <a:srgbClr val="FF0000"/>
                    </a:solidFill>
                  </a:rPr>
                  <a:t>P</a:t>
                </a:r>
                <a:r>
                  <a:rPr lang="hr-HR" dirty="0">
                    <a:solidFill>
                      <a:srgbClr val="FF0000"/>
                    </a:solidFill>
                  </a:rPr>
                  <a:t> = 2 kW = 2 000 W              (kilovate treba pretvoriti u vate)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i="1" u="sng" dirty="0">
                    <a:solidFill>
                      <a:srgbClr val="0070C0"/>
                    </a:solidFill>
                  </a:rPr>
                  <a:t>t</a:t>
                </a:r>
                <a:r>
                  <a:rPr lang="hr-HR" u="sng" dirty="0">
                    <a:solidFill>
                      <a:srgbClr val="0070C0"/>
                    </a:solidFill>
                  </a:rPr>
                  <a:t> = 4,5 min = 270 s</a:t>
                </a:r>
                <a:r>
                  <a:rPr lang="hr-HR" dirty="0">
                    <a:solidFill>
                      <a:srgbClr val="0070C0"/>
                    </a:solidFill>
                  </a:rPr>
                  <a:t>                (vrijeme uvijek treba izraziti u sekundama)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dirty="0"/>
                  <a:t>W = 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        /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r-HR" dirty="0">
                  <a:latin typeface="Agency FB" panose="020B0503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=2 000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∙270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=540 000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=540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hr-H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5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80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6. </a:t>
            </a:r>
            <a:r>
              <a:rPr lang="hr-HR" sz="3600" dirty="0"/>
              <a:t>Motor ima snagu 800W. Za koje vrijeme obavi rad od 20 kJ?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40BD48F2-F65E-45C1-90F1-BB08BA5C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hr-HR" dirty="0"/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/>
          </a:p>
        </p:txBody>
      </p:sp>
      <p:pic>
        <p:nvPicPr>
          <p:cNvPr id="6" name="Picture 6" descr="smajlić | Međimurje Press">
            <a:extLst>
              <a:ext uri="{FF2B5EF4-FFF2-40B4-BE49-F238E27FC236}">
                <a16:creationId xmlns:a16="http://schemas.microsoft.com/office/drawing/2014/main" id="{0E7768BC-58C8-423A-B37A-346CC40E3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6" y="3496355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877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6. </a:t>
            </a:r>
            <a:r>
              <a:rPr lang="hr-HR" sz="3600" dirty="0"/>
              <a:t>Motor ima </a:t>
            </a:r>
            <a:r>
              <a:rPr lang="hr-HR" sz="3600" dirty="0">
                <a:solidFill>
                  <a:srgbClr val="0070C0"/>
                </a:solidFill>
              </a:rPr>
              <a:t>snagu 800W</a:t>
            </a:r>
            <a:r>
              <a:rPr lang="hr-HR" sz="3600" dirty="0"/>
              <a:t>. Za koje </a:t>
            </a:r>
            <a:r>
              <a:rPr lang="hr-HR" sz="3600" b="1" u="sng" dirty="0"/>
              <a:t>vrijeme</a:t>
            </a:r>
            <a:r>
              <a:rPr lang="hr-HR" sz="3600" dirty="0"/>
              <a:t> obavi </a:t>
            </a:r>
            <a:r>
              <a:rPr lang="hr-HR" sz="3600" dirty="0">
                <a:solidFill>
                  <a:srgbClr val="FF0000"/>
                </a:solidFill>
              </a:rPr>
              <a:t>rad</a:t>
            </a:r>
            <a:r>
              <a:rPr lang="hr-HR" sz="3600" dirty="0"/>
              <a:t> od </a:t>
            </a:r>
            <a:r>
              <a:rPr lang="hr-HR" sz="3600" dirty="0">
                <a:solidFill>
                  <a:srgbClr val="FF0000"/>
                </a:solidFill>
              </a:rPr>
              <a:t>20 kJ</a:t>
            </a:r>
            <a:r>
              <a:rPr lang="hr-HR" sz="36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hr-HR" sz="3600" i="1" dirty="0">
                    <a:solidFill>
                      <a:srgbClr val="0070C0"/>
                    </a:solidFill>
                  </a:rPr>
                  <a:t>P</a:t>
                </a:r>
                <a:r>
                  <a:rPr lang="hr-HR" i="1" dirty="0">
                    <a:solidFill>
                      <a:srgbClr val="0070C0"/>
                    </a:solidFill>
                  </a:rPr>
                  <a:t> </a:t>
                </a:r>
                <a:r>
                  <a:rPr lang="hr-HR" sz="3600" dirty="0">
                    <a:solidFill>
                      <a:srgbClr val="0070C0"/>
                    </a:solidFill>
                  </a:rPr>
                  <a:t>= 800 W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:r>
                  <a:rPr lang="hr-HR" sz="3600" i="1" u="sng" dirty="0">
                    <a:solidFill>
                      <a:srgbClr val="FF0000"/>
                    </a:solidFill>
                  </a:rPr>
                  <a:t>W </a:t>
                </a:r>
                <a:r>
                  <a:rPr lang="hr-HR" sz="3600" u="sng" dirty="0">
                    <a:solidFill>
                      <a:srgbClr val="FF0000"/>
                    </a:solidFill>
                  </a:rPr>
                  <a:t>= 20 kJ = 20 000 J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:r>
                  <a:rPr lang="hr-HR" sz="3600" i="1" dirty="0"/>
                  <a:t>t</a:t>
                </a:r>
                <a:r>
                  <a:rPr lang="hr-HR" sz="3600" dirty="0"/>
                  <a:t> = ?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 xmlns:m="http://schemas.openxmlformats.org/officeDocument/2006/math">
                    <m:r>
                      <a:rPr lang="hr-HR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HR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3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hr-HR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hr-HR" sz="3600" b="0" i="1" smtClean="0">
                        <a:latin typeface="Cambria Math" panose="02040503050406030204" pitchFamily="18" charset="0"/>
                      </a:rPr>
                      <m:t>       /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hr-HR" sz="3600" dirty="0"/>
                  <a:t>  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 xmlns:m="http://schemas.openxmlformats.org/officeDocument/2006/math">
                    <m:r>
                      <a:rPr lang="hr-HR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/:</m:t>
                    </m:r>
                    <m:r>
                      <a:rPr lang="hr-H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hr-HR" sz="3600" dirty="0"/>
                  <a:t>    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6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hr-HR" sz="3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hr-HR" sz="3600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600" b="0" i="1" smtClean="0">
                              <a:latin typeface="Cambria Math" panose="02040503050406030204" pitchFamily="18" charset="0"/>
                            </a:rPr>
                            <m:t>20 000 </m:t>
                          </m:r>
                          <m:r>
                            <m:rPr>
                              <m:sty m:val="p"/>
                            </m:rPr>
                            <a:rPr lang="hr-HR" sz="36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a:rPr lang="hr-HR" sz="3600" b="0" i="1" smtClean="0">
                              <a:latin typeface="Cambria Math" panose="02040503050406030204" pitchFamily="18" charset="0"/>
                            </a:rPr>
                            <m:t>800 </m:t>
                          </m:r>
                          <m:r>
                            <m:rPr>
                              <m:sty m:val="p"/>
                            </m:rPr>
                            <a:rPr lang="hr-HR" sz="3600" b="0" i="0" smtClean="0">
                              <a:latin typeface="Cambria Math" panose="02040503050406030204" pitchFamily="18" charset="0"/>
                            </a:rPr>
                            <m:t>W</m:t>
                          </m:r>
                        </m:den>
                      </m:f>
                    </m:oMath>
                  </m:oMathPara>
                </a14:m>
                <a:endParaRPr lang="hr-HR" sz="3600" b="0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r-HR" sz="3600" b="0" i="1" smtClean="0">
                          <a:latin typeface="Cambria Math" panose="02040503050406030204" pitchFamily="18" charset="0"/>
                        </a:rPr>
                        <m:t>=25 </m:t>
                      </m:r>
                      <m:r>
                        <m:rPr>
                          <m:sty m:val="p"/>
                        </m:rPr>
                        <a:rPr lang="hr-HR" sz="3600" b="0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r-HR" sz="3600" dirty="0"/>
              </a:p>
            </p:txBody>
          </p:sp>
        </mc:Choice>
        <mc:Fallback xmlns="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406" t="-196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660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E67AF0-FFB7-4B71-B5E4-E624E9E2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za samostalan rad: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EA5B65-C00E-4C93-A08C-47974551C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000" b="1" dirty="0"/>
              <a:t>Radna bilježnica str.64./65. zadaci 1.-6.</a:t>
            </a:r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b="1" dirty="0"/>
              <a:t>I zadaci:</a:t>
            </a:r>
          </a:p>
          <a:p>
            <a:pPr marL="0" indent="0">
              <a:buNone/>
            </a:pPr>
            <a:endParaRPr lang="hr-HR" sz="2000" dirty="0"/>
          </a:p>
          <a:p>
            <a:pPr marL="0" indent="0" hangingPunct="0">
              <a:buNone/>
            </a:pPr>
            <a:r>
              <a:rPr lang="hr-HR" sz="2000" b="1" dirty="0"/>
              <a:t>1</a:t>
            </a:r>
            <a:r>
              <a:rPr lang="de-DE" sz="2000" b="1" dirty="0"/>
              <a:t>.</a:t>
            </a:r>
            <a:r>
              <a:rPr lang="de-DE" sz="2000" dirty="0"/>
              <a:t> </a:t>
            </a:r>
            <a:r>
              <a:rPr lang="hr-HR" sz="2000" dirty="0"/>
              <a:t>P</a:t>
            </a:r>
            <a:r>
              <a:rPr lang="de-DE" sz="2000" dirty="0" err="1"/>
              <a:t>etar</a:t>
            </a:r>
            <a:r>
              <a:rPr lang="de-DE" sz="2000" dirty="0"/>
              <a:t> se </a:t>
            </a:r>
            <a:r>
              <a:rPr lang="de-DE" sz="2000" dirty="0" err="1"/>
              <a:t>popeo</a:t>
            </a:r>
            <a:r>
              <a:rPr lang="de-DE" sz="2000" dirty="0"/>
              <a:t> na </a:t>
            </a:r>
            <a:r>
              <a:rPr lang="de-DE" sz="2000" dirty="0" err="1"/>
              <a:t>treći</a:t>
            </a:r>
            <a:r>
              <a:rPr lang="de-DE" sz="2000" dirty="0"/>
              <a:t> </a:t>
            </a:r>
            <a:r>
              <a:rPr lang="de-DE" sz="2000" dirty="0" err="1"/>
              <a:t>kat</a:t>
            </a:r>
            <a:r>
              <a:rPr lang="de-DE" sz="2000" dirty="0"/>
              <a:t> </a:t>
            </a:r>
            <a:r>
              <a:rPr lang="de-DE" sz="2000" dirty="0" err="1"/>
              <a:t>noseći</a:t>
            </a:r>
            <a:r>
              <a:rPr lang="de-DE" sz="2000" dirty="0"/>
              <a:t> </a:t>
            </a:r>
            <a:r>
              <a:rPr lang="de-DE" sz="2000" dirty="0" err="1"/>
              <a:t>pritom</a:t>
            </a:r>
            <a:r>
              <a:rPr lang="de-DE" sz="2000" dirty="0"/>
              <a:t> </a:t>
            </a:r>
            <a:r>
              <a:rPr lang="de-DE" sz="2000" dirty="0" err="1"/>
              <a:t>torbu</a:t>
            </a:r>
            <a:r>
              <a:rPr lang="de-DE" sz="2000" dirty="0"/>
              <a:t> </a:t>
            </a:r>
            <a:r>
              <a:rPr lang="hr-HR" sz="2000" dirty="0"/>
              <a:t>mase</a:t>
            </a:r>
            <a:r>
              <a:rPr lang="de-DE" sz="2000" dirty="0"/>
              <a:t> 2 kg. </a:t>
            </a:r>
            <a:r>
              <a:rPr lang="de-DE" sz="2000" dirty="0" err="1"/>
              <a:t>Koliki</a:t>
            </a:r>
            <a:r>
              <a:rPr lang="de-DE" sz="2000" dirty="0"/>
              <a:t> je </a:t>
            </a:r>
            <a:r>
              <a:rPr lang="de-DE" sz="2000" dirty="0" err="1"/>
              <a:t>rad</a:t>
            </a:r>
            <a:r>
              <a:rPr lang="de-DE" sz="2000" dirty="0"/>
              <a:t> </a:t>
            </a:r>
            <a:r>
              <a:rPr lang="de-DE" sz="2000" dirty="0" err="1"/>
              <a:t>obavio</a:t>
            </a:r>
            <a:r>
              <a:rPr lang="de-DE" sz="2000" dirty="0"/>
              <a:t> </a:t>
            </a:r>
            <a:r>
              <a:rPr lang="de-DE" sz="2000" dirty="0" err="1"/>
              <a:t>ako</a:t>
            </a:r>
            <a:r>
              <a:rPr lang="de-DE" sz="2000" dirty="0"/>
              <a:t> je </a:t>
            </a:r>
            <a:r>
              <a:rPr lang="de-DE" sz="2000" dirty="0" err="1"/>
              <a:t>visina</a:t>
            </a:r>
            <a:r>
              <a:rPr lang="de-DE" sz="2000" dirty="0"/>
              <a:t> </a:t>
            </a:r>
            <a:r>
              <a:rPr lang="de-DE" sz="2000" dirty="0" err="1"/>
              <a:t>svakog</a:t>
            </a:r>
            <a:r>
              <a:rPr lang="de-DE" sz="2000" dirty="0"/>
              <a:t> </a:t>
            </a:r>
            <a:r>
              <a:rPr lang="de-DE" sz="2000" dirty="0" err="1"/>
              <a:t>kata</a:t>
            </a:r>
            <a:r>
              <a:rPr lang="de-DE" sz="2000" dirty="0"/>
              <a:t> 3,4 m, a </a:t>
            </a:r>
            <a:r>
              <a:rPr lang="de-DE" sz="2000" dirty="0" err="1"/>
              <a:t>visina</a:t>
            </a:r>
            <a:r>
              <a:rPr lang="de-DE" sz="2000" dirty="0"/>
              <a:t> </a:t>
            </a:r>
            <a:r>
              <a:rPr lang="de-DE" sz="2000" dirty="0" err="1"/>
              <a:t>prizemlja</a:t>
            </a:r>
            <a:r>
              <a:rPr lang="de-DE" sz="2000" dirty="0"/>
              <a:t> 80 cm</a:t>
            </a:r>
            <a:r>
              <a:rPr lang="hr-HR" sz="2000" dirty="0"/>
              <a:t>?</a:t>
            </a:r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b="1" dirty="0"/>
              <a:t>2. </a:t>
            </a:r>
            <a:r>
              <a:rPr lang="hr-HR" sz="2000" dirty="0"/>
              <a:t>Koliki rad obavimo savladavajući silu trenja kad guramo ormar težine 50N po podu dugom 65 cm ako je faktor trenja između poda i ormara 20%?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9498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C32CEE-582A-488C-BF07-055EA3B3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Primjer 1.</a:t>
            </a:r>
            <a:r>
              <a:rPr lang="hr-HR" sz="4000" dirty="0"/>
              <a:t> Marko gura ormar stalnom silom od 500N. Koliki rad obavi na putu od 150cm?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641C16-0542-4561-9890-7C324CE7C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</p:txBody>
      </p:sp>
      <p:pic>
        <p:nvPicPr>
          <p:cNvPr id="1030" name="Picture 6" descr="smajlić | Međimurje Press">
            <a:extLst>
              <a:ext uri="{FF2B5EF4-FFF2-40B4-BE49-F238E27FC236}">
                <a16:creationId xmlns:a16="http://schemas.microsoft.com/office/drawing/2014/main" id="{E110FFBF-52A1-492B-9A2A-5562A381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58" y="3869580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24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C32CEE-582A-488C-BF07-055EA3B3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Primjer 1.</a:t>
            </a:r>
            <a:r>
              <a:rPr lang="hr-HR" sz="4000" dirty="0"/>
              <a:t> Marko gura ormar stalnom </a:t>
            </a:r>
            <a:r>
              <a:rPr lang="hr-HR" sz="4000" dirty="0">
                <a:solidFill>
                  <a:srgbClr val="FF0000"/>
                </a:solidFill>
              </a:rPr>
              <a:t>silom</a:t>
            </a:r>
            <a:r>
              <a:rPr lang="hr-HR" sz="4000" dirty="0"/>
              <a:t> od </a:t>
            </a:r>
            <a:r>
              <a:rPr lang="hr-HR" sz="4000" dirty="0">
                <a:solidFill>
                  <a:srgbClr val="FF0000"/>
                </a:solidFill>
              </a:rPr>
              <a:t>500N</a:t>
            </a:r>
            <a:r>
              <a:rPr lang="hr-HR" sz="4000" dirty="0"/>
              <a:t>. Koliki </a:t>
            </a:r>
            <a:r>
              <a:rPr lang="hr-HR" sz="4000" b="1" u="sng" dirty="0"/>
              <a:t>rad</a:t>
            </a:r>
            <a:r>
              <a:rPr lang="hr-HR" sz="4000" dirty="0"/>
              <a:t> obavi na </a:t>
            </a:r>
            <a:r>
              <a:rPr lang="hr-HR" sz="4000" dirty="0">
                <a:solidFill>
                  <a:srgbClr val="0070C0"/>
                </a:solidFill>
              </a:rPr>
              <a:t>putu</a:t>
            </a:r>
            <a:r>
              <a:rPr lang="hr-HR" sz="4000" dirty="0"/>
              <a:t> od </a:t>
            </a:r>
            <a:r>
              <a:rPr lang="hr-HR" sz="4000" dirty="0">
                <a:solidFill>
                  <a:srgbClr val="0070C0"/>
                </a:solidFill>
              </a:rPr>
              <a:t>150cm</a:t>
            </a:r>
            <a:r>
              <a:rPr lang="hr-HR" sz="4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0641C16-0542-4561-9890-7C324CE7CC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r-HR" i="1" dirty="0">
                    <a:solidFill>
                      <a:srgbClr val="FF0000"/>
                    </a:solidFill>
                  </a:rPr>
                  <a:t>F</a:t>
                </a:r>
                <a:r>
                  <a:rPr lang="hr-HR" dirty="0">
                    <a:solidFill>
                      <a:srgbClr val="FF0000"/>
                    </a:solidFill>
                  </a:rPr>
                  <a:t> = 500 N</a:t>
                </a:r>
                <a:endParaRPr lang="hr-HR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hr-HR" i="1" u="sng" dirty="0">
                    <a:solidFill>
                      <a:srgbClr val="0070C0"/>
                    </a:solidFill>
                  </a:rPr>
                  <a:t>s</a:t>
                </a:r>
                <a:r>
                  <a:rPr lang="hr-HR" u="sng" dirty="0">
                    <a:solidFill>
                      <a:srgbClr val="0070C0"/>
                    </a:solidFill>
                  </a:rPr>
                  <a:t> = 150 cm = 1,5 m</a:t>
                </a:r>
                <a:r>
                  <a:rPr lang="hr-HR" dirty="0">
                    <a:solidFill>
                      <a:srgbClr val="0070C0"/>
                    </a:solidFill>
                  </a:rPr>
                  <a:t> (duljinu puta uvijek treba izraziti u metrima)</a:t>
                </a:r>
                <a:endParaRPr lang="hr-HR" u="sng" dirty="0">
                  <a:solidFill>
                    <a:srgbClr val="0070C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i="1" dirty="0"/>
                  <a:t>W</a:t>
                </a:r>
                <a:r>
                  <a:rPr lang="hr-HR" dirty="0"/>
                  <a:t> = 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∙1,5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0641C16-0542-4561-9890-7C324CE7CC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62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C32CEE-582A-488C-BF07-055EA3B3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97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Primjer 2.</a:t>
            </a:r>
            <a:r>
              <a:rPr lang="hr-HR" dirty="0"/>
              <a:t> Na putu dugom 12 m Jana vuče sanjke. Kolikom silom ona djeluje na sanjke ako pritom obavi rad od 3,6 kJ?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641C16-0542-4561-9890-7C324CE7C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395"/>
            <a:ext cx="10515600" cy="4105567"/>
          </a:xfrm>
        </p:spPr>
        <p:txBody>
          <a:bodyPr/>
          <a:lstStyle/>
          <a:p>
            <a:endParaRPr lang="hr-HR" dirty="0"/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/>
          </a:p>
        </p:txBody>
      </p:sp>
      <p:pic>
        <p:nvPicPr>
          <p:cNvPr id="4" name="Picture 6" descr="smajlić | Međimurje Press">
            <a:extLst>
              <a:ext uri="{FF2B5EF4-FFF2-40B4-BE49-F238E27FC236}">
                <a16:creationId xmlns:a16="http://schemas.microsoft.com/office/drawing/2014/main" id="{7514908F-1430-4BEB-98C6-011580D9D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6" y="3496355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73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C32CEE-582A-488C-BF07-055EA3B3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97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Primjer 2.</a:t>
            </a:r>
            <a:r>
              <a:rPr lang="hr-HR" dirty="0"/>
              <a:t> Na </a:t>
            </a:r>
            <a:r>
              <a:rPr lang="hr-HR" dirty="0">
                <a:solidFill>
                  <a:srgbClr val="0070C0"/>
                </a:solidFill>
              </a:rPr>
              <a:t>putu</a:t>
            </a:r>
            <a:r>
              <a:rPr lang="hr-HR" dirty="0"/>
              <a:t> dugom </a:t>
            </a:r>
            <a:r>
              <a:rPr lang="hr-HR" dirty="0">
                <a:solidFill>
                  <a:srgbClr val="0070C0"/>
                </a:solidFill>
              </a:rPr>
              <a:t>12 m</a:t>
            </a:r>
            <a:r>
              <a:rPr lang="hr-HR" dirty="0"/>
              <a:t> Jana vuče sanjke. Kolikom </a:t>
            </a:r>
            <a:r>
              <a:rPr lang="hr-HR" b="1" u="sng" dirty="0"/>
              <a:t>silom</a:t>
            </a:r>
            <a:r>
              <a:rPr lang="hr-HR" dirty="0"/>
              <a:t> ona djeluje na sanjke ako pritom obavi </a:t>
            </a:r>
            <a:r>
              <a:rPr lang="hr-HR" dirty="0">
                <a:solidFill>
                  <a:srgbClr val="FF0000"/>
                </a:solidFill>
              </a:rPr>
              <a:t>rad</a:t>
            </a:r>
            <a:r>
              <a:rPr lang="hr-HR" dirty="0"/>
              <a:t> od </a:t>
            </a:r>
            <a:r>
              <a:rPr lang="hr-HR" dirty="0">
                <a:solidFill>
                  <a:srgbClr val="FF0000"/>
                </a:solidFill>
              </a:rPr>
              <a:t>3,6 kJ</a:t>
            </a:r>
            <a:r>
              <a:rPr lang="hr-H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0641C16-0542-4561-9890-7C324CE7CC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71395"/>
                <a:ext cx="10515600" cy="4105567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hr-HR" i="1" dirty="0">
                    <a:solidFill>
                      <a:srgbClr val="0070C0"/>
                    </a:solidFill>
                  </a:rPr>
                  <a:t>s</a:t>
                </a:r>
                <a:r>
                  <a:rPr lang="hr-HR" dirty="0">
                    <a:solidFill>
                      <a:srgbClr val="0070C0"/>
                    </a:solidFill>
                  </a:rPr>
                  <a:t> = 12 m</a:t>
                </a:r>
              </a:p>
              <a:p>
                <a:pPr marL="0" indent="0">
                  <a:buNone/>
                </a:pPr>
                <a:r>
                  <a:rPr lang="hr-HR" i="1" u="sng" dirty="0">
                    <a:solidFill>
                      <a:srgbClr val="FF0000"/>
                    </a:solidFill>
                  </a:rPr>
                  <a:t>W</a:t>
                </a:r>
                <a:r>
                  <a:rPr lang="hr-HR" u="sng" dirty="0">
                    <a:solidFill>
                      <a:srgbClr val="FF0000"/>
                    </a:solidFill>
                  </a:rPr>
                  <a:t> = 3,6 kJ = 3 600 J</a:t>
                </a:r>
                <a:r>
                  <a:rPr lang="hr-HR" dirty="0">
                    <a:solidFill>
                      <a:srgbClr val="FF0000"/>
                    </a:solidFill>
                  </a:rPr>
                  <a:t>  (obavezno pretvoriti rad u džule)</a:t>
                </a:r>
                <a:endParaRPr lang="hr-HR" u="sng" dirty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i="1" dirty="0"/>
                  <a:t>F</a:t>
                </a:r>
                <a:r>
                  <a:rPr lang="hr-HR" dirty="0"/>
                  <a:t> = 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/: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hr-H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hr-H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3600 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den>
                      </m:f>
                    </m:oMath>
                  </m:oMathPara>
                </a14:m>
                <a:endParaRPr lang="hr-H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=300</m:t>
                    </m:r>
                  </m:oMath>
                </a14:m>
                <a:r>
                  <a:rPr lang="hr-HR" dirty="0"/>
                  <a:t> N</a:t>
                </a: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C0641C16-0542-4561-9890-7C324CE7CC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71395"/>
                <a:ext cx="10515600" cy="4105567"/>
              </a:xfrm>
              <a:blipFill>
                <a:blip r:embed="rId2"/>
                <a:stretch>
                  <a:fillRect l="-638" t="-282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3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3.</a:t>
            </a:r>
            <a:r>
              <a:rPr lang="hr-HR" sz="3600" dirty="0"/>
              <a:t> Koliki je put prešao stroj koji gura teret silom od 1,2 kN ako je pritom obavio rad od 480 kJ? 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40BD48F2-F65E-45C1-90F1-BB08BA5C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</p:txBody>
      </p:sp>
      <p:pic>
        <p:nvPicPr>
          <p:cNvPr id="5" name="Picture 6" descr="smajlić | Međimurje Press">
            <a:extLst>
              <a:ext uri="{FF2B5EF4-FFF2-40B4-BE49-F238E27FC236}">
                <a16:creationId xmlns:a16="http://schemas.microsoft.com/office/drawing/2014/main" id="{6AB56CA9-A87B-401F-8276-7BE28E89B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6" y="3496355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53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3.</a:t>
            </a:r>
            <a:r>
              <a:rPr lang="hr-HR" sz="3600" dirty="0"/>
              <a:t> Koliki je </a:t>
            </a:r>
            <a:r>
              <a:rPr lang="hr-HR" sz="3600" b="1" u="sng" dirty="0"/>
              <a:t>put</a:t>
            </a:r>
            <a:r>
              <a:rPr lang="hr-HR" sz="3600" dirty="0"/>
              <a:t> prešao stroj koji gura teret </a:t>
            </a:r>
            <a:r>
              <a:rPr lang="hr-HR" sz="3600" dirty="0">
                <a:solidFill>
                  <a:srgbClr val="0070C0"/>
                </a:solidFill>
              </a:rPr>
              <a:t>silom</a:t>
            </a:r>
            <a:r>
              <a:rPr lang="hr-HR" sz="3600" dirty="0"/>
              <a:t> od </a:t>
            </a:r>
            <a:r>
              <a:rPr lang="hr-HR" sz="3600" dirty="0">
                <a:solidFill>
                  <a:srgbClr val="0070C0"/>
                </a:solidFill>
              </a:rPr>
              <a:t>1,2 kN</a:t>
            </a:r>
            <a:r>
              <a:rPr lang="hr-HR" sz="3600" dirty="0"/>
              <a:t> ako je pritom obavio </a:t>
            </a:r>
            <a:r>
              <a:rPr lang="hr-HR" sz="3600" dirty="0">
                <a:solidFill>
                  <a:srgbClr val="FF0000"/>
                </a:solidFill>
              </a:rPr>
              <a:t>rad </a:t>
            </a:r>
            <a:r>
              <a:rPr lang="hr-HR" sz="3600" dirty="0"/>
              <a:t>od </a:t>
            </a:r>
            <a:r>
              <a:rPr lang="hr-HR" sz="3600" dirty="0">
                <a:solidFill>
                  <a:srgbClr val="FF0000"/>
                </a:solidFill>
              </a:rPr>
              <a:t>480 kJ</a:t>
            </a:r>
            <a:r>
              <a:rPr lang="hr-HR" sz="36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4FDA894-A002-4805-9ACB-DDEFB23A3D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hr-HR" i="1" dirty="0">
                    <a:solidFill>
                      <a:srgbClr val="0070C0"/>
                    </a:solidFill>
                  </a:rPr>
                  <a:t>F</a:t>
                </a:r>
                <a:r>
                  <a:rPr lang="hr-HR" dirty="0">
                    <a:solidFill>
                      <a:srgbClr val="0070C0"/>
                    </a:solidFill>
                  </a:rPr>
                  <a:t> = 1,2 kN = 1200 N            (</a:t>
                </a:r>
                <a:r>
                  <a:rPr lang="hr-HR" dirty="0" err="1">
                    <a:solidFill>
                      <a:srgbClr val="0070C0"/>
                    </a:solidFill>
                  </a:rPr>
                  <a:t>kilonjutn</a:t>
                </a:r>
                <a:r>
                  <a:rPr lang="hr-HR" dirty="0">
                    <a:solidFill>
                      <a:srgbClr val="0070C0"/>
                    </a:solidFill>
                  </a:rPr>
                  <a:t>: 1kN =1000N)</a:t>
                </a:r>
              </a:p>
              <a:p>
                <a:pPr marL="0" indent="0">
                  <a:buNone/>
                </a:pPr>
                <a:r>
                  <a:rPr lang="hr-HR" i="1" u="sng" dirty="0">
                    <a:solidFill>
                      <a:srgbClr val="FF0000"/>
                    </a:solidFill>
                  </a:rPr>
                  <a:t>W</a:t>
                </a:r>
                <a:r>
                  <a:rPr lang="hr-HR" u="sng" dirty="0">
                    <a:solidFill>
                      <a:srgbClr val="FF0000"/>
                    </a:solidFill>
                  </a:rPr>
                  <a:t> = 480 J = 480 000 J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i="1" dirty="0">
                    <a:solidFill>
                      <a:srgbClr val="FF0000"/>
                    </a:solidFill>
                  </a:rPr>
                  <a:t>s</a:t>
                </a:r>
                <a:r>
                  <a:rPr lang="hr-HR" dirty="0">
                    <a:solidFill>
                      <a:srgbClr val="FF0000"/>
                    </a:solidFill>
                  </a:rPr>
                  <a:t> = 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/: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hr-HR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den>
                      </m:f>
                    </m:oMath>
                  </m:oMathPara>
                </a14:m>
                <a:endParaRPr lang="hr-HR" b="0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480 000 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1 200 </m:t>
                          </m:r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oMath>
                  </m:oMathPara>
                </a14:m>
                <a:endParaRPr lang="hr-HR" i="1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=400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hr-HR" i="1" dirty="0"/>
              </a:p>
              <a:p>
                <a:pPr marL="0" indent="0">
                  <a:buNone/>
                </a:pPr>
                <a:endParaRPr lang="hr-H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14FDA894-A002-4805-9ACB-DDEFB23A3D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280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4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4.</a:t>
            </a:r>
            <a:r>
              <a:rPr lang="hr-HR" sz="3600" dirty="0"/>
              <a:t> Kolika je snaga motora koji za 20 s obavi rad od 4,2 kJ?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40BD48F2-F65E-45C1-90F1-BB08BA5C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r>
              <a:rPr lang="hr-HR" dirty="0">
                <a:latin typeface="Agency FB" panose="020B0503020202020204" pitchFamily="34" charset="0"/>
              </a:rPr>
              <a:t>probajte sami, a na slijedećem slajdu je rješenje (za provjeru točnosti vašeg postupka)</a:t>
            </a: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  <a:p>
            <a:endParaRPr lang="hr-HR" dirty="0">
              <a:latin typeface="Agency FB" panose="020B0503020202020204" pitchFamily="34" charset="0"/>
            </a:endParaRPr>
          </a:p>
        </p:txBody>
      </p:sp>
      <p:pic>
        <p:nvPicPr>
          <p:cNvPr id="5" name="Picture 6" descr="smajlić | Međimurje Press">
            <a:extLst>
              <a:ext uri="{FF2B5EF4-FFF2-40B4-BE49-F238E27FC236}">
                <a16:creationId xmlns:a16="http://schemas.microsoft.com/office/drawing/2014/main" id="{6AB56CA9-A87B-401F-8276-7BE28E89B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6" y="3496355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53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D0E93-F2C9-4C16-8216-37300748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Primjer 4.</a:t>
            </a:r>
            <a:r>
              <a:rPr lang="hr-HR" sz="3600" dirty="0"/>
              <a:t> Kolika je </a:t>
            </a:r>
            <a:r>
              <a:rPr lang="hr-HR" sz="3600" b="1" u="sng" dirty="0"/>
              <a:t>snaga</a:t>
            </a:r>
            <a:r>
              <a:rPr lang="hr-HR" sz="3600" dirty="0"/>
              <a:t> motora koji za </a:t>
            </a:r>
            <a:r>
              <a:rPr lang="hr-HR" sz="3600" dirty="0">
                <a:solidFill>
                  <a:srgbClr val="FF0000"/>
                </a:solidFill>
              </a:rPr>
              <a:t>20 s</a:t>
            </a:r>
            <a:r>
              <a:rPr lang="hr-HR" sz="3600" dirty="0"/>
              <a:t> obavi </a:t>
            </a:r>
            <a:r>
              <a:rPr lang="hr-HR" sz="3600" dirty="0">
                <a:solidFill>
                  <a:srgbClr val="0070C0"/>
                </a:solidFill>
              </a:rPr>
              <a:t>rad </a:t>
            </a:r>
            <a:r>
              <a:rPr lang="hr-HR" sz="3600" dirty="0"/>
              <a:t>od </a:t>
            </a:r>
            <a:r>
              <a:rPr lang="hr-HR" sz="3600" dirty="0">
                <a:solidFill>
                  <a:srgbClr val="0070C0"/>
                </a:solidFill>
              </a:rPr>
              <a:t>4,2 kJ</a:t>
            </a:r>
            <a:r>
              <a:rPr lang="hr-HR" sz="36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2400" i="1" dirty="0">
                    <a:solidFill>
                      <a:srgbClr val="FF0000"/>
                    </a:solidFill>
                  </a:rPr>
                  <a:t>t</a:t>
                </a:r>
                <a:r>
                  <a:rPr lang="hr-HR" sz="2400" dirty="0">
                    <a:solidFill>
                      <a:srgbClr val="FF0000"/>
                    </a:solidFill>
                  </a:rPr>
                  <a:t> = 20 s</a:t>
                </a:r>
              </a:p>
              <a:p>
                <a:pPr marL="0" indent="0">
                  <a:buNone/>
                </a:pPr>
                <a:r>
                  <a:rPr lang="hr-HR" sz="2400" i="1" u="sng" dirty="0">
                    <a:solidFill>
                      <a:srgbClr val="0070C0"/>
                    </a:solidFill>
                  </a:rPr>
                  <a:t>W</a:t>
                </a:r>
                <a:r>
                  <a:rPr lang="hr-HR" sz="2400" u="sng" dirty="0">
                    <a:solidFill>
                      <a:srgbClr val="0070C0"/>
                    </a:solidFill>
                  </a:rPr>
                  <a:t> = 4,2 kJ = 4 200 J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hr-HR" sz="2400" dirty="0"/>
                  <a:t>P = ?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hr-H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r-HR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400" b="0" i="1" smtClean="0">
                              <a:latin typeface="Cambria Math" panose="02040503050406030204" pitchFamily="18" charset="0"/>
                            </a:rPr>
                            <m:t>4 200 </m:t>
                          </m:r>
                          <m:r>
                            <m:rPr>
                              <m:sty m:val="p"/>
                            </m:rP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a:rPr lang="hr-HR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r-HR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r-HR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=210 </m:t>
                      </m:r>
                      <m:r>
                        <m:rPr>
                          <m:sty m:val="p"/>
                        </m:rPr>
                        <a:rPr lang="hr-HR" sz="2400" b="0" i="0" smtClean="0"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4" name="Rezervirano mjesto sadržaja 2">
                <a:extLst>
                  <a:ext uri="{FF2B5EF4-FFF2-40B4-BE49-F238E27FC236}">
                    <a16:creationId xmlns:a16="http://schemas.microsoft.com/office/drawing/2014/main" id="{40BD48F2-F65E-45C1-90F1-BB08BA5C59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087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670</Words>
  <Application>Microsoft Office PowerPoint</Application>
  <PresentationFormat>Široki zaslon</PresentationFormat>
  <Paragraphs>89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0" baseType="lpstr">
      <vt:lpstr>Agency FB</vt:lpstr>
      <vt:lpstr>Arial</vt:lpstr>
      <vt:lpstr>Calibri</vt:lpstr>
      <vt:lpstr>Calibri Light</vt:lpstr>
      <vt:lpstr>Cambria Math</vt:lpstr>
      <vt:lpstr>Tema sustava Office</vt:lpstr>
      <vt:lpstr>Rad i snaga – zadaci</vt:lpstr>
      <vt:lpstr>Primjer 1. Marko gura ormar stalnom silom od 500N. Koliki rad obavi na putu od 150cm?</vt:lpstr>
      <vt:lpstr>Primjer 1. Marko gura ormar stalnom silom od 500N. Koliki rad obavi na putu od 150cm?</vt:lpstr>
      <vt:lpstr>Primjer 2. Na putu dugom 12 m Jana vuče sanjke. Kolikom silom ona djeluje na sanjke ako pritom obavi rad od 3,6 kJ?</vt:lpstr>
      <vt:lpstr>Primjer 2. Na putu dugom 12 m Jana vuče sanjke. Kolikom silom ona djeluje na sanjke ako pritom obavi rad od 3,6 kJ?</vt:lpstr>
      <vt:lpstr>Primjer 3. Koliki je put prešao stroj koji gura teret silom od 1,2 kN ako je pritom obavio rad od 480 kJ? </vt:lpstr>
      <vt:lpstr>Primjer 3. Koliki je put prešao stroj koji gura teret silom od 1,2 kN ako je pritom obavio rad od 480 kJ? </vt:lpstr>
      <vt:lpstr>Primjer 4. Kolika je snaga motora koji za 20 s obavi rad od 4,2 kJ?</vt:lpstr>
      <vt:lpstr>Primjer 4. Kolika je snaga motora koji za 20 s obavi rad od 4,2 kJ?</vt:lpstr>
      <vt:lpstr>Primjer 5. Koliki rad obavi motor snage 2 kW za 4,5 minute?</vt:lpstr>
      <vt:lpstr>Primjer 5. Koliki rad obavi motor snage 2 kW za 4,5 minute?</vt:lpstr>
      <vt:lpstr>Primjer 6. Motor ima snagu 800W. Za koje vrijeme obavi rad od 20 kJ?</vt:lpstr>
      <vt:lpstr>Primjer 6. Motor ima snagu 800W. Za koje vrijeme obavi rad od 20 kJ?</vt:lpstr>
      <vt:lpstr>Zadaci za samostalan rad: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i snaga – zadaci</dc:title>
  <dc:creator>Sanja Martinko</dc:creator>
  <cp:lastModifiedBy>Sanja Martinko</cp:lastModifiedBy>
  <cp:revision>12</cp:revision>
  <dcterms:created xsi:type="dcterms:W3CDTF">2020-03-29T22:46:00Z</dcterms:created>
  <dcterms:modified xsi:type="dcterms:W3CDTF">2020-03-30T07:54:51Z</dcterms:modified>
</cp:coreProperties>
</file>