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61" r:id="rId6"/>
    <p:sldId id="267" r:id="rId7"/>
    <p:sldId id="259" r:id="rId8"/>
    <p:sldId id="266" r:id="rId9"/>
    <p:sldId id="260" r:id="rId10"/>
    <p:sldId id="268" r:id="rId11"/>
    <p:sldId id="262" r:id="rId12"/>
    <p:sldId id="263" r:id="rId13"/>
    <p:sldId id="269" r:id="rId14"/>
    <p:sldId id="264" r:id="rId15"/>
    <p:sldId id="26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A9C55-5783-4EBC-A9E6-E5F3B28AA63A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C271C-D353-427C-B23C-C4D5AF618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401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A9C55-5783-4EBC-A9E6-E5F3B28AA63A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C271C-D353-427C-B23C-C4D5AF618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973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A9C55-5783-4EBC-A9E6-E5F3B28AA63A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C271C-D353-427C-B23C-C4D5AF618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028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8B5C7-412B-4CCE-A3FD-689825464A0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50ACD-A15E-4E42-9EA9-66AB363791E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81825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8B5C7-412B-4CCE-A3FD-689825464A0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50ACD-A15E-4E42-9EA9-66AB363791E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47743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8B5C7-412B-4CCE-A3FD-689825464A0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50ACD-A15E-4E42-9EA9-66AB363791E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6808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8B5C7-412B-4CCE-A3FD-689825464A0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50ACD-A15E-4E42-9EA9-66AB363791E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76649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8B5C7-412B-4CCE-A3FD-689825464A0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50ACD-A15E-4E42-9EA9-66AB363791E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48828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8B5C7-412B-4CCE-A3FD-689825464A0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50ACD-A15E-4E42-9EA9-66AB363791E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0451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8B5C7-412B-4CCE-A3FD-689825464A0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50ACD-A15E-4E42-9EA9-66AB363791E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68679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8B5C7-412B-4CCE-A3FD-689825464A0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50ACD-A15E-4E42-9EA9-66AB363791E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3887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A9C55-5783-4EBC-A9E6-E5F3B28AA63A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C271C-D353-427C-B23C-C4D5AF618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4005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8B5C7-412B-4CCE-A3FD-689825464A0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50ACD-A15E-4E42-9EA9-66AB363791E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9433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8B5C7-412B-4CCE-A3FD-689825464A0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50ACD-A15E-4E42-9EA9-66AB363791E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31593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8B5C7-412B-4CCE-A3FD-689825464A0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50ACD-A15E-4E42-9EA9-66AB363791E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7811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A9C55-5783-4EBC-A9E6-E5F3B28AA63A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C271C-D353-427C-B23C-C4D5AF618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208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A9C55-5783-4EBC-A9E6-E5F3B28AA63A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C271C-D353-427C-B23C-C4D5AF618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292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A9C55-5783-4EBC-A9E6-E5F3B28AA63A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C271C-D353-427C-B23C-C4D5AF618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368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A9C55-5783-4EBC-A9E6-E5F3B28AA63A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C271C-D353-427C-B23C-C4D5AF618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194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A9C55-5783-4EBC-A9E6-E5F3B28AA63A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C271C-D353-427C-B23C-C4D5AF618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684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A9C55-5783-4EBC-A9E6-E5F3B28AA63A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C271C-D353-427C-B23C-C4D5AF618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886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A9C55-5783-4EBC-A9E6-E5F3B28AA63A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C271C-D353-427C-B23C-C4D5AF618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284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9A9C55-5783-4EBC-A9E6-E5F3B28AA63A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C271C-D353-427C-B23C-C4D5AF618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922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18B5C7-412B-4CCE-A3FD-689825464A0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5/31/2020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B50ACD-A15E-4E42-9EA9-66AB363791E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7729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Sat psihologije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Melita Rundek</a:t>
            </a:r>
          </a:p>
          <a:p>
            <a:r>
              <a:rPr lang="hr-HR" sz="3200" dirty="0" smtClean="0"/>
              <a:t>(ulomak iz romana „Hay, ja sam online)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747263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34322"/>
          </a:xfrm>
        </p:spPr>
        <p:txBody>
          <a:bodyPr>
            <a:noAutofit/>
          </a:bodyPr>
          <a:lstStyle/>
          <a:p>
            <a:pPr marL="228600" lvl="0" indent="-228600">
              <a:spcBef>
                <a:spcPts val="1000"/>
              </a:spcBef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Odredi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dijelove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kompozicije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tako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da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jednom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rečenicom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navedeš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sadržaj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svakoga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dijela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0928738"/>
              </p:ext>
            </p:extLst>
          </p:nvPr>
        </p:nvGraphicFramePr>
        <p:xfrm>
          <a:off x="838200" y="2298700"/>
          <a:ext cx="10515600" cy="38197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46294"/>
                <a:gridCol w="7669306"/>
              </a:tblGrid>
              <a:tr h="954928">
                <a:tc>
                  <a:txBody>
                    <a:bodyPr/>
                    <a:lstStyle/>
                    <a:p>
                      <a:r>
                        <a:rPr lang="hr-HR" dirty="0" smtClean="0"/>
                        <a:t>UVOD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54928">
                <a:tc>
                  <a:txBody>
                    <a:bodyPr/>
                    <a:lstStyle/>
                    <a:p>
                      <a:r>
                        <a:rPr lang="hr-HR" dirty="0" smtClean="0"/>
                        <a:t>ZAPLET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54928">
                <a:tc>
                  <a:txBody>
                    <a:bodyPr/>
                    <a:lstStyle/>
                    <a:p>
                      <a:r>
                        <a:rPr lang="hr-HR" dirty="0" smtClean="0"/>
                        <a:t>VRHUNAC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54928">
                <a:tc>
                  <a:txBody>
                    <a:bodyPr/>
                    <a:lstStyle/>
                    <a:p>
                      <a:r>
                        <a:rPr lang="hr-HR" dirty="0" smtClean="0"/>
                        <a:t>RASPLET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35571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Imenuj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načine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pripovijedanja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u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navodima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iz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teksta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7308731"/>
              </p:ext>
            </p:extLst>
          </p:nvPr>
        </p:nvGraphicFramePr>
        <p:xfrm>
          <a:off x="1763059" y="1690688"/>
          <a:ext cx="8128000" cy="49856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4000"/>
                <a:gridCol w="4064000"/>
              </a:tblGrid>
              <a:tr h="767180">
                <a:tc>
                  <a:txBody>
                    <a:bodyPr/>
                    <a:lstStyle/>
                    <a:p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NAVODI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NAČIN PRIPOVIJEDANJA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Nosila je rep, </a:t>
                      </a:r>
                      <a:r>
                        <a:rPr kumimoji="0" lang="en-US" sz="2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ponekad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se </a:t>
                      </a:r>
                      <a:r>
                        <a:rPr kumimoji="0" lang="en-US" sz="2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odijevala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u </a:t>
                      </a:r>
                      <a:r>
                        <a:rPr kumimoji="0" lang="en-US" sz="2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traperice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</a:t>
                      </a:r>
                      <a:r>
                        <a:rPr kumimoji="0" lang="en-US" sz="2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i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</a:t>
                      </a:r>
                      <a:r>
                        <a:rPr kumimoji="0" lang="en-US" sz="2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nosila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je </a:t>
                      </a:r>
                      <a:r>
                        <a:rPr kumimoji="0" lang="en-US" sz="2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goleme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, </a:t>
                      </a:r>
                      <a:r>
                        <a:rPr kumimoji="0" lang="en-US" sz="2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moderne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</a:t>
                      </a:r>
                      <a:r>
                        <a:rPr kumimoji="0" lang="en-US" sz="2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naušnice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.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Gizmo je </a:t>
                      </a:r>
                      <a:r>
                        <a:rPr kumimoji="0" lang="en-US" sz="2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hodao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</a:t>
                      </a:r>
                      <a:r>
                        <a:rPr kumimoji="0" lang="en-US" sz="2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ulicom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.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– </a:t>
                      </a:r>
                      <a:r>
                        <a:rPr kumimoji="0" lang="en-US" sz="2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Hoćete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da </a:t>
                      </a:r>
                      <a:r>
                        <a:rPr kumimoji="0" lang="en-US" sz="2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vam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</a:t>
                      </a:r>
                      <a:r>
                        <a:rPr kumimoji="0" lang="en-US" sz="2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ga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</a:t>
                      </a:r>
                      <a:r>
                        <a:rPr kumimoji="0" lang="en-US" sz="2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složim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? –  </a:t>
                      </a:r>
                      <a:r>
                        <a:rPr kumimoji="0" lang="en-US" sz="2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rekao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je </a:t>
                      </a:r>
                      <a:r>
                        <a:rPr kumimoji="0" lang="en-US" sz="2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Gizmač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. – Da. – </a:t>
                      </a:r>
                      <a:r>
                        <a:rPr kumimoji="0" lang="en-US" sz="2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nasmijao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se </a:t>
                      </a:r>
                      <a:r>
                        <a:rPr kumimoji="0" lang="en-US" sz="2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Brutek</a:t>
                      </a:r>
                      <a: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.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27827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48871"/>
            <a:ext cx="10515600" cy="51280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44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Opiši kako doživljavaš duhovitu zgodu u tramvaju!</a:t>
            </a:r>
            <a:endParaRPr lang="en-US" sz="44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9197" y="2481262"/>
            <a:ext cx="4717126" cy="3695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28797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5B9BD5">
                    <a:lumMod val="50000"/>
                  </a:srgbClr>
                </a:solidFill>
              </a:rPr>
              <a:t>Dopuni rečenicu: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lphaLcParenR"/>
            </a:pPr>
            <a:endParaRPr lang="hr-HR" sz="3500" dirty="0" smtClean="0"/>
          </a:p>
          <a:p>
            <a:pPr marL="0" lvl="0" indent="0">
              <a:buNone/>
            </a:pPr>
            <a:r>
              <a:rPr lang="pl-PL" sz="3500" dirty="0" smtClean="0">
                <a:solidFill>
                  <a:prstClr val="black"/>
                </a:solidFill>
              </a:rPr>
              <a:t>„Hay, ja sam online” </a:t>
            </a:r>
            <a:r>
              <a:rPr lang="pl-PL" sz="3500" dirty="0">
                <a:solidFill>
                  <a:prstClr val="black"/>
                </a:solidFill>
              </a:rPr>
              <a:t>pripada (kojem književnom </a:t>
            </a:r>
          </a:p>
          <a:p>
            <a:pPr marL="0" lvl="0" indent="0">
              <a:buNone/>
            </a:pPr>
            <a:endParaRPr lang="pl-PL" sz="35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pl-PL" sz="3500" dirty="0">
                <a:solidFill>
                  <a:prstClr val="black"/>
                </a:solidFill>
              </a:rPr>
              <a:t>rodu?)____________, a prema književnoj vrsti je </a:t>
            </a:r>
          </a:p>
          <a:p>
            <a:pPr marL="0" lvl="0" indent="0">
              <a:buNone/>
            </a:pPr>
            <a:endParaRPr lang="pl-PL" sz="35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pl-PL" sz="3500" dirty="0">
                <a:solidFill>
                  <a:prstClr val="black"/>
                </a:solidFill>
              </a:rPr>
              <a:t>___________________________.</a:t>
            </a:r>
          </a:p>
          <a:p>
            <a:pPr marL="514350" indent="-514350">
              <a:buAutoNum type="alphaL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7783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26141"/>
            <a:ext cx="10515600" cy="54508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hr-HR" sz="5400" dirty="0" smtClean="0"/>
          </a:p>
          <a:p>
            <a:pPr marL="0" indent="0" algn="ctr">
              <a:buNone/>
            </a:pPr>
            <a:endParaRPr lang="hr-HR" sz="5400" dirty="0"/>
          </a:p>
          <a:p>
            <a:pPr marL="0" indent="0" algn="ctr">
              <a:buNone/>
            </a:pPr>
            <a:r>
              <a:rPr lang="hr-HR" sz="5400" dirty="0" smtClean="0"/>
              <a:t>KRAJ!</a:t>
            </a:r>
          </a:p>
          <a:p>
            <a:pPr marL="0" indent="0" algn="ctr">
              <a:buNone/>
            </a:pPr>
            <a:r>
              <a:rPr lang="hr-HR" sz="5400" dirty="0" smtClean="0"/>
              <a:t>BRAVO!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753191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00337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Koliko vremena provodiš za računalom, a da nije povezano s nastavom na daljinu?</a:t>
            </a:r>
            <a:br>
              <a:rPr lang="hr-HR" dirty="0" smtClean="0"/>
            </a:br>
            <a:r>
              <a:rPr lang="hr-HR" dirty="0" smtClean="0"/>
              <a:t>Zašto?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69341" y="2165462"/>
            <a:ext cx="4921624" cy="4522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5587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Prisjetimo se!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06071"/>
            <a:ext cx="10515600" cy="467089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r-HR" dirty="0" smtClean="0"/>
              <a:t>Književni rod - razlikujemo tri osnovna književna roda: lirika, epika i drama.</a:t>
            </a:r>
          </a:p>
          <a:p>
            <a:pPr marL="0" indent="0">
              <a:buNone/>
            </a:pPr>
            <a:r>
              <a:rPr lang="hr-HR" dirty="0" smtClean="0"/>
              <a:t>Književna vrsta – svaki književni rod ima svoje književne vrste. U epiku ubrajamo pripovijetke, romane (roman za mladež, znanstvenofantastični roman...), bajke, epske pjesme, epove, novele. U liriku ubrajamo ljubavne, domoljubne, pejzažne i misaone pjesme. Drama (u širem smislu riječi) obuhvaća sva književna djela namijenjena za prikazivanje na pozornici. Dramske su vrste komedija, tragedija i drma u užem smislu riječi.</a:t>
            </a:r>
          </a:p>
          <a:p>
            <a:pPr marL="0" indent="0">
              <a:buNone/>
            </a:pPr>
            <a:r>
              <a:rPr lang="hr-HR" dirty="0" smtClean="0"/>
              <a:t>Roman – najdulji i najsloženiji oblik prpovjedne proze. Ima razvijenu fabulu i kompoziciju.</a:t>
            </a:r>
          </a:p>
          <a:p>
            <a:pPr marL="0" indent="0">
              <a:buNone/>
            </a:pPr>
            <a:r>
              <a:rPr lang="hr-HR" dirty="0" smtClean="0"/>
              <a:t>Tema – predmet izlaganja, ono o čemu se govori u djelu.</a:t>
            </a:r>
          </a:p>
          <a:p>
            <a:pPr marL="0" indent="0">
              <a:buNone/>
            </a:pPr>
            <a:r>
              <a:rPr lang="hr-HR" dirty="0" smtClean="0"/>
              <a:t>Fabula – tijek zbivanja u književnom djelu. Dijelovi fabule: uvod, zaplet, vrhunac, rasplet i završetak.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88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Prisjetimo se!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Karakterizacija lika – prikazivanje najbitnijih obilježja lika. Pripovjedač može karakterizirati lik opisom vanjskog izgleda, postupkom i govorom.</a:t>
            </a:r>
          </a:p>
          <a:p>
            <a:pPr marL="0" indent="0">
              <a:buNone/>
            </a:pPr>
            <a:r>
              <a:rPr lang="hr-HR" dirty="0" smtClean="0"/>
              <a:t>Načini pripovijedanja – opisivanje: opis, ocrtavanje i prakazivanje svojstva, izgleda žive i nežive prirode te ljudske osobie i značajke, pripovijedanje: pričanje, izlaganje nekog događaja, dijalog: razgovor između dvaju likova (ili više njih).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426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chemeClr val="accent1">
                    <a:lumMod val="50000"/>
                  </a:schemeClr>
                </a:solidFill>
              </a:rPr>
              <a:t>Prepiši u bilježnicu (novi pojam):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 smtClean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OBILJEŽJA ROMANA ZA MLADEŽ:</a:t>
            </a:r>
            <a:endParaRPr lang="en-US" dirty="0" smtClean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hr-HR" dirty="0" smtClean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fabula nije jako čvrsta, labavija je</a:t>
            </a:r>
            <a:endParaRPr lang="en-US" dirty="0" smtClean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hr-HR" dirty="0" smtClean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prikazuje se svijet gledan očima mladih iz podrugljiva (ironičnoga) kuta koji ne ostavlja gorčinu</a:t>
            </a:r>
            <a:endParaRPr lang="en-US" dirty="0" smtClean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hr-HR" dirty="0" smtClean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junaci: tinejdžeri</a:t>
            </a:r>
            <a:endParaRPr lang="en-US" dirty="0" smtClean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hr-HR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hr-HR" dirty="0" smtClean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TEME iz stvarnoga života, tipične za mladalačku dob: </a:t>
            </a:r>
            <a:endParaRPr lang="en-US" dirty="0" smtClean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hr-HR" dirty="0" smtClean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problemi odrastanja, pubertet</a:t>
            </a:r>
            <a:endParaRPr lang="en-US" dirty="0" smtClean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hr-HR" dirty="0" smtClean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neprihvaćenost u društvu</a:t>
            </a:r>
            <a:endParaRPr lang="en-US" dirty="0" smtClean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hr-HR" dirty="0" smtClean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društvene zanimljivosti</a:t>
            </a:r>
            <a:endParaRPr lang="en-US" dirty="0" smtClean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237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48871"/>
            <a:ext cx="10515600" cy="5128092"/>
          </a:xfrm>
        </p:spPr>
        <p:txBody>
          <a:bodyPr/>
          <a:lstStyle/>
          <a:p>
            <a:pPr marL="0" lvl="0" indent="0" algn="ctr">
              <a:buNone/>
            </a:pPr>
            <a:r>
              <a:rPr lang="hr-HR" sz="4000" dirty="0">
                <a:solidFill>
                  <a:prstClr val="black"/>
                </a:solidFill>
              </a:rPr>
              <a:t>Slijede zadatci za samostalan rad</a:t>
            </a:r>
          </a:p>
          <a:p>
            <a:pPr marL="0" lvl="0" indent="0" algn="ctr">
              <a:buNone/>
            </a:pPr>
            <a:r>
              <a:rPr lang="hr-HR" sz="4000" dirty="0">
                <a:solidFill>
                  <a:prstClr val="black"/>
                </a:solidFill>
              </a:rPr>
              <a:t>(Pišite punim rečenicama da poslije znate na što se odnosi odgovor, a ne samo kratkim odgovorima jer tada nećete znati o čemu ste pisali i što ste trebali pronaći u tekstu.)</a:t>
            </a:r>
            <a:endParaRPr lang="en-US" sz="4000" dirty="0">
              <a:solidFill>
                <a:prstClr val="black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013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5B9BD5">
                    <a:lumMod val="50000"/>
                  </a:srgbClr>
                </a:solidFill>
              </a:rPr>
              <a:t>Zadatak ima više dijelova: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Arial" panose="020B0604020202020204" pitchFamily="34" charset="0"/>
              <a:buAutoNum type="alphaLcParenR"/>
            </a:pPr>
            <a:r>
              <a:rPr lang="hr-HR" sz="3500" dirty="0">
                <a:solidFill>
                  <a:prstClr val="black"/>
                </a:solidFill>
              </a:rPr>
              <a:t>Koja je tema ovog ulomka</a:t>
            </a:r>
            <a:r>
              <a:rPr lang="hr-HR" sz="3500" dirty="0" smtClean="0">
                <a:solidFill>
                  <a:prstClr val="black"/>
                </a:solidFill>
              </a:rPr>
              <a:t>?</a:t>
            </a:r>
          </a:p>
          <a:p>
            <a:pPr marL="514350" lvl="0" indent="-514350">
              <a:buFont typeface="Arial" panose="020B0604020202020204" pitchFamily="34" charset="0"/>
              <a:buAutoNum type="alphaLcParenR"/>
            </a:pPr>
            <a:r>
              <a:rPr lang="hr-HR" sz="3500" dirty="0" smtClean="0">
                <a:solidFill>
                  <a:prstClr val="black"/>
                </a:solidFill>
              </a:rPr>
              <a:t>Zašto dječak mora ići psihologu? Koji je uzrok majčine zabrinutosti?</a:t>
            </a:r>
          </a:p>
          <a:p>
            <a:pPr marL="514350" lvl="0" indent="-514350">
              <a:buFont typeface="Arial" panose="020B0604020202020204" pitchFamily="34" charset="0"/>
              <a:buAutoNum type="alphaLcParenR"/>
            </a:pPr>
            <a:endParaRPr lang="hr-HR" sz="35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8824"/>
          <a:stretch/>
        </p:blipFill>
        <p:spPr>
          <a:xfrm>
            <a:off x="6776756" y="3240740"/>
            <a:ext cx="2568063" cy="2675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4898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5B9BD5">
                    <a:lumMod val="50000"/>
                  </a:srgbClr>
                </a:solidFill>
              </a:rPr>
              <a:t>Zadatak ima više dijelova: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Arial" panose="020B0604020202020204" pitchFamily="34" charset="0"/>
              <a:buAutoNum type="alphaLcParenR"/>
            </a:pPr>
            <a:r>
              <a:rPr lang="hr-HR" sz="3600" dirty="0">
                <a:solidFill>
                  <a:prstClr val="black"/>
                </a:solidFill>
              </a:rPr>
              <a:t>Pronađi u ulomku rečenice u kojima je </a:t>
            </a:r>
            <a:r>
              <a:rPr lang="hr-HR" sz="3600" dirty="0" smtClean="0">
                <a:solidFill>
                  <a:prstClr val="black"/>
                </a:solidFill>
              </a:rPr>
              <a:t>Goran karakteriziran </a:t>
            </a:r>
            <a:r>
              <a:rPr lang="hr-HR" sz="3600" b="1" dirty="0" smtClean="0">
                <a:solidFill>
                  <a:prstClr val="black"/>
                </a:solidFill>
              </a:rPr>
              <a:t>postupkom</a:t>
            </a:r>
            <a:r>
              <a:rPr lang="hr-HR" sz="3600" dirty="0" smtClean="0">
                <a:solidFill>
                  <a:prstClr val="black"/>
                </a:solidFill>
              </a:rPr>
              <a:t> (postupci iz kojih možemo definirati njegov karakter) i </a:t>
            </a:r>
            <a:r>
              <a:rPr lang="hr-HR" sz="3600" b="1" dirty="0" smtClean="0">
                <a:solidFill>
                  <a:prstClr val="black"/>
                </a:solidFill>
              </a:rPr>
              <a:t>govorom</a:t>
            </a:r>
            <a:r>
              <a:rPr lang="hr-HR" sz="3600" dirty="0" smtClean="0">
                <a:solidFill>
                  <a:prstClr val="black"/>
                </a:solidFill>
              </a:rPr>
              <a:t> (koristi li žargon, kratice, neknjiževni jezik, Goranov govor iz kojeg možemo definirati njegov karakter).</a:t>
            </a:r>
          </a:p>
          <a:p>
            <a:pPr marL="514350" lvl="0" indent="-514350">
              <a:buFont typeface="Arial" panose="020B0604020202020204" pitchFamily="34" charset="0"/>
              <a:buAutoNum type="alphaLcParenR"/>
            </a:pPr>
            <a:r>
              <a:rPr lang="hr-HR" sz="3600" dirty="0" smtClean="0">
                <a:solidFill>
                  <a:prstClr val="black"/>
                </a:solidFill>
              </a:rPr>
              <a:t>Iz </a:t>
            </a:r>
            <a:r>
              <a:rPr lang="hr-HR" sz="3600" dirty="0">
                <a:solidFill>
                  <a:prstClr val="black"/>
                </a:solidFill>
              </a:rPr>
              <a:t>navedenih rečenica, to jest iz </a:t>
            </a:r>
            <a:r>
              <a:rPr lang="hr-HR" sz="3600" dirty="0" smtClean="0">
                <a:solidFill>
                  <a:prstClr val="black"/>
                </a:solidFill>
              </a:rPr>
              <a:t>Goranovih postupaka i njegovog govora pokušaj odrediti </a:t>
            </a:r>
            <a:r>
              <a:rPr lang="hr-HR" sz="3600" dirty="0">
                <a:solidFill>
                  <a:prstClr val="black"/>
                </a:solidFill>
              </a:rPr>
              <a:t>njegov karakter.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1326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5B9BD5">
                    <a:lumMod val="50000"/>
                  </a:srgbClr>
                </a:solidFill>
              </a:rPr>
              <a:t>Zadatak ima više dijelova: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lphaLcParenR"/>
            </a:pPr>
            <a:r>
              <a:rPr lang="hr-HR" sz="3200" dirty="0" smtClean="0"/>
              <a:t>Koji savjet psiholog Brutek daje Goranu?</a:t>
            </a:r>
          </a:p>
          <a:p>
            <a:pPr marL="514350" indent="-514350">
              <a:buAutoNum type="alphaLcParenR"/>
            </a:pPr>
            <a:r>
              <a:rPr lang="hr-HR" sz="3200" dirty="0" smtClean="0"/>
              <a:t>Što misliš o Brutekovu savjetu? Je li po tvom mišljenju dobar ili loš? Zašto?</a:t>
            </a:r>
          </a:p>
          <a:p>
            <a:pPr marL="514350" indent="-514350">
              <a:buAutoNum type="alphaLcParenR"/>
            </a:pPr>
            <a:r>
              <a:rPr lang="hr-HR" sz="3200" dirty="0" smtClean="0"/>
              <a:t>Misliš li da će Goran poslušati savjet psihologa Bruteka?</a:t>
            </a:r>
          </a:p>
          <a:p>
            <a:pPr marL="514350" indent="-514350">
              <a:buAutoNum type="alphaLcParenR"/>
            </a:pPr>
            <a:r>
              <a:rPr lang="hr-HR" sz="3200" dirty="0" smtClean="0"/>
              <a:t>Misliš li da će savjet pomoći Goranu?</a:t>
            </a:r>
          </a:p>
          <a:p>
            <a:pPr marL="514350" indent="-514350">
              <a:buAutoNum type="alphaLcParenR"/>
            </a:pPr>
            <a:r>
              <a:rPr lang="hr-HR" sz="3200" dirty="0" smtClean="0"/>
              <a:t>Što bi ti savjetovao Goranu da si na mjestu psihologa?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76230" y="365125"/>
            <a:ext cx="2315135" cy="1991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02613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580</Words>
  <Application>Microsoft Office PowerPoint</Application>
  <PresentationFormat>Widescreen</PresentationFormat>
  <Paragraphs>60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Symbol</vt:lpstr>
      <vt:lpstr>Office Theme</vt:lpstr>
      <vt:lpstr>1_Office Theme</vt:lpstr>
      <vt:lpstr>Sat psihologije</vt:lpstr>
      <vt:lpstr>Koliko vremena provodiš za računalom, a da nije povezano s nastavom na daljinu? Zašto?</vt:lpstr>
      <vt:lpstr>Prisjetimo se!</vt:lpstr>
      <vt:lpstr>Prisjetimo se!</vt:lpstr>
      <vt:lpstr>Prepiši u bilježnicu (novi pojam):</vt:lpstr>
      <vt:lpstr>PowerPoint Presentation</vt:lpstr>
      <vt:lpstr>Zadatak ima više dijelova:</vt:lpstr>
      <vt:lpstr>Zadatak ima više dijelova:</vt:lpstr>
      <vt:lpstr>Zadatak ima više dijelova:</vt:lpstr>
      <vt:lpstr>Odredi dijelove kompozicije tako da jednom rečenicom navedeš sadržaj svakoga dijela.</vt:lpstr>
      <vt:lpstr>Imenuj načine pripovijedanja u navodima iz teksta.</vt:lpstr>
      <vt:lpstr>PowerPoint Presentation</vt:lpstr>
      <vt:lpstr>Dopuni rečenicu: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Sat psihologije</dc:title>
  <dc:creator>Matea Martin</dc:creator>
  <cp:lastModifiedBy>Matea Martin</cp:lastModifiedBy>
  <cp:revision>9</cp:revision>
  <dcterms:created xsi:type="dcterms:W3CDTF">2020-05-31T18:35:11Z</dcterms:created>
  <dcterms:modified xsi:type="dcterms:W3CDTF">2020-05-31T19:29:22Z</dcterms:modified>
</cp:coreProperties>
</file>