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3A37-CD8C-4B73-B953-1FA335AEB0D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083F-8A53-4D26-95BE-2C17600A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8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3A37-CD8C-4B73-B953-1FA335AEB0D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083F-8A53-4D26-95BE-2C17600A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3A37-CD8C-4B73-B953-1FA335AEB0D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083F-8A53-4D26-95BE-2C17600A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3A37-CD8C-4B73-B953-1FA335AEB0D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083F-8A53-4D26-95BE-2C17600A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3A37-CD8C-4B73-B953-1FA335AEB0D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083F-8A53-4D26-95BE-2C17600A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3A37-CD8C-4B73-B953-1FA335AEB0D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083F-8A53-4D26-95BE-2C17600A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9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3A37-CD8C-4B73-B953-1FA335AEB0D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083F-8A53-4D26-95BE-2C17600A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3A37-CD8C-4B73-B953-1FA335AEB0D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083F-8A53-4D26-95BE-2C17600A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3A37-CD8C-4B73-B953-1FA335AEB0D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083F-8A53-4D26-95BE-2C17600A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3A37-CD8C-4B73-B953-1FA335AEB0D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083F-8A53-4D26-95BE-2C17600A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4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3A37-CD8C-4B73-B953-1FA335AEB0D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083F-8A53-4D26-95BE-2C17600A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4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3A37-CD8C-4B73-B953-1FA335AEB0D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083F-8A53-4D26-95BE-2C17600A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9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Voćka poslije kiše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Dobriša Cesarić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370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9. Pronađi u pjesmi: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dirty="0" smtClean="0"/>
              <a:t>Asonancu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dirty="0" smtClean="0"/>
              <a:t>Aliteraciju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dirty="0" smtClean="0"/>
              <a:t>Personifikaciju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665" y="1825625"/>
            <a:ext cx="6186488" cy="41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600" b="1" dirty="0" smtClean="0"/>
              <a:t>KRAJ!</a:t>
            </a:r>
          </a:p>
          <a:p>
            <a:pPr marL="0" indent="0" algn="ctr">
              <a:buNone/>
            </a:pPr>
            <a:r>
              <a:rPr lang="hr-HR" sz="6600" b="1" dirty="0" smtClean="0"/>
              <a:t>BRAVO!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3244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/>
          <a:lstStyle/>
          <a:p>
            <a:r>
              <a:rPr lang="hr-HR" dirty="0" smtClean="0"/>
              <a:t>Voćka poslije kiše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65375"/>
          </a:xfr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Gle malu voćku poslije kiše: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Puna je kapi pa ih njiše.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bliješti suncem obasjana,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Čudesna raskoš njenih grana.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 nek se sunce malko skrije,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Nestane sve te čarolije.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Ona je opet kao prvo,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>
                <a:effectLst/>
                <a:ea typeface="Calibri" panose="020F0502020204030204" pitchFamily="34" charset="0"/>
              </a:rPr>
              <a:t>Obično, jadno, malo drvo.</a:t>
            </a:r>
          </a:p>
          <a:p>
            <a:pPr marL="0" indent="0">
              <a:buNone/>
            </a:pPr>
            <a:r>
              <a:rPr lang="hr-HR" dirty="0" smtClean="0"/>
              <a:t>				</a:t>
            </a:r>
            <a:r>
              <a:rPr lang="hr-HR" sz="2600" dirty="0" smtClean="0"/>
              <a:t>Dobriša Cesarić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180564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6" y="365124"/>
            <a:ext cx="5325036" cy="5403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/>
              <a:t>Kada pročitate pjesmu „Voćka poslije kiše”, zamislite tu voćku. Koje ona plodove ima? Ili ima samo cvjetove? Kakvu krošnju ima? Gdje se nalazi? Kako izgleda njeno lišće?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2918" y="-8965"/>
            <a:ext cx="5150223" cy="68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0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4310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hr-HR" sz="4000" dirty="0">
                <a:solidFill>
                  <a:prstClr val="black"/>
                </a:solidFill>
                <a:latin typeface="Calibri" panose="020F0502020204030204"/>
              </a:rPr>
              <a:t>Slijede zadatci za samostalan rad</a:t>
            </a:r>
            <a:br>
              <a:rPr lang="hr-HR" sz="4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hr-HR" sz="4000" dirty="0">
                <a:solidFill>
                  <a:prstClr val="black"/>
                </a:solidFill>
                <a:latin typeface="Calibri" panose="020F0502020204030204"/>
              </a:rPr>
              <a:t>(Pišite punim rečenicama da poslije znate na što se odnosi odgovor, a ne samo kratkim odgovorima jer tada nećete znati o čemu ste pisali i što ste trebali pronaći u tekstu.)</a:t>
            </a:r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713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4435"/>
            <a:ext cx="10515600" cy="565252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sz="3600" dirty="0" smtClean="0"/>
              <a:t>„Voćka poslije kiše” pripada ______________ (kojem književnom rodu), a prema književnoj vrsti je ____________________.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sz="3600" dirty="0" smtClean="0"/>
              <a:t>Odredi vrstu strofe/kitice.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Odredi vrstu stiha s obzirom na rimu i s obzirom na broj slogova.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hr-HR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Odredi vrstu rime u pjesmi i napiši jedan primjer.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950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Zadatak ima više dijelova: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6071"/>
            <a:ext cx="7189695" cy="525780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hr-HR" sz="3200" dirty="0" smtClean="0"/>
              <a:t>Koja je tema pjesme?</a:t>
            </a:r>
          </a:p>
          <a:p>
            <a:pPr marL="514350" indent="-514350">
              <a:buAutoNum type="alphaLcParenR"/>
            </a:pPr>
            <a:endParaRPr lang="hr-HR" sz="3200" dirty="0" smtClean="0"/>
          </a:p>
          <a:p>
            <a:pPr marL="514350" indent="-514350">
              <a:buAutoNum type="alphaLcParenR"/>
            </a:pPr>
            <a:r>
              <a:rPr lang="hr-HR" sz="3200" dirty="0" smtClean="0"/>
              <a:t>Opiši </a:t>
            </a:r>
            <a:r>
              <a:rPr lang="hr-HR" sz="3200" dirty="0"/>
              <a:t>voćku u prvoj strofi i voćku u drugoj </a:t>
            </a:r>
            <a:r>
              <a:rPr lang="hr-HR" sz="3200" dirty="0" smtClean="0"/>
              <a:t>strofi. U nekoliko rečenica opiši kako voćka izgleda, što joj se događa i zbog čega.</a:t>
            </a:r>
          </a:p>
          <a:p>
            <a:pPr marL="514350" indent="-514350">
              <a:buAutoNum type="alphaLcParenR"/>
            </a:pPr>
            <a:endParaRPr lang="hr-HR" sz="3200" dirty="0" smtClean="0"/>
          </a:p>
          <a:p>
            <a:pPr marL="514350" indent="-514350">
              <a:buAutoNum type="alphaLcParenR"/>
            </a:pPr>
            <a:r>
              <a:rPr lang="hr-HR" sz="3200" dirty="0" smtClean="0"/>
              <a:t>Navedi epitete koji se vežu uz voćku u </a:t>
            </a:r>
            <a:r>
              <a:rPr lang="hr-HR" sz="3200" dirty="0"/>
              <a:t>prvoj, a zatim u </a:t>
            </a:r>
            <a:r>
              <a:rPr lang="hr-HR" sz="3200" dirty="0" smtClean="0"/>
              <a:t>drugoj strofi.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798" y="2370690"/>
            <a:ext cx="4044202" cy="306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6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6. Zadatak ima više dijelova: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200" dirty="0" smtClean="0"/>
              <a:t>a) Odredi </a:t>
            </a:r>
            <a:r>
              <a:rPr lang="hr-HR" sz="3200" dirty="0"/>
              <a:t>odnos između dvaju </a:t>
            </a:r>
            <a:r>
              <a:rPr lang="hr-HR" sz="3200" dirty="0" smtClean="0"/>
              <a:t>strofa. U kojem su one odnosu? O kojem stilskom izražajnom sredstvu je riječ?</a:t>
            </a:r>
          </a:p>
          <a:p>
            <a:pPr marL="0" indent="0">
              <a:buNone/>
            </a:pPr>
            <a:endParaRPr lang="hr-HR" sz="3200" dirty="0" smtClean="0"/>
          </a:p>
          <a:p>
            <a:pPr marL="0" indent="0">
              <a:buNone/>
            </a:pPr>
            <a:r>
              <a:rPr lang="hr-HR" sz="3200" dirty="0" smtClean="0"/>
              <a:t>b) O </a:t>
            </a:r>
            <a:r>
              <a:rPr lang="hr-HR" sz="3200" dirty="0"/>
              <a:t>čemu ovisi izgled </a:t>
            </a:r>
            <a:r>
              <a:rPr lang="hr-HR" sz="3200" dirty="0" smtClean="0"/>
              <a:t>voćke? Čega </a:t>
            </a:r>
            <a:r>
              <a:rPr lang="hr-HR" sz="3200" dirty="0"/>
              <a:t>ima u prvoj, a nema u drugoj strofi</a:t>
            </a:r>
            <a:r>
              <a:rPr lang="hr-HR" sz="3200" dirty="0" smtClean="0"/>
              <a:t>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1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7. Zadatak ima više dijelova: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sz="3200" dirty="0" smtClean="0"/>
              <a:t>Zašto </a:t>
            </a:r>
            <a:r>
              <a:rPr lang="hr-HR" sz="3200" dirty="0"/>
              <a:t>pjesnik opisuje voćku i kada je lijepa i kada je </a:t>
            </a:r>
            <a:r>
              <a:rPr lang="hr-HR" sz="3200" dirty="0" smtClean="0"/>
              <a:t>obična?</a:t>
            </a:r>
          </a:p>
          <a:p>
            <a:pPr marL="514350" indent="-514350">
              <a:buAutoNum type="alphaLcParenR"/>
            </a:pPr>
            <a:endParaRPr lang="hr-HR" sz="3200" dirty="0" smtClean="0"/>
          </a:p>
          <a:p>
            <a:pPr marL="514350" indent="-514350">
              <a:buAutoNum type="alphaLcParenR"/>
            </a:pPr>
            <a:r>
              <a:rPr lang="hr-HR" sz="3200" dirty="0" smtClean="0"/>
              <a:t>Ako </a:t>
            </a:r>
            <a:r>
              <a:rPr lang="hr-HR" sz="3200" dirty="0"/>
              <a:t>pjesnik opisuje život jedne voćke, kakav bi onda to život bio ako bi prikazivao samo lijepe trenutke kada ima sunca? Postoji li takav život bez loših trenutaka?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344" y="4447080"/>
            <a:ext cx="3436844" cy="24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6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 Zadatak ima više dijelova: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5109882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Možeš </a:t>
            </a:r>
            <a:r>
              <a:rPr lang="hr-HR" dirty="0"/>
              <a:t>li pronaći sličnosti između sebe i voćke? Kako </a:t>
            </a:r>
            <a:r>
              <a:rPr lang="hr-HR" dirty="0" smtClean="0"/>
              <a:t>se osjećaš </a:t>
            </a:r>
            <a:r>
              <a:rPr lang="hr-HR" dirty="0"/>
              <a:t>kada je dan lijep, </a:t>
            </a:r>
            <a:r>
              <a:rPr lang="hr-HR" dirty="0" smtClean="0"/>
              <a:t>a kako kada </a:t>
            </a:r>
            <a:r>
              <a:rPr lang="hr-HR" dirty="0"/>
              <a:t>je loše </a:t>
            </a:r>
            <a:r>
              <a:rPr lang="hr-HR" dirty="0" smtClean="0"/>
              <a:t>vrijeme?</a:t>
            </a:r>
          </a:p>
          <a:p>
            <a:pPr marL="514350" indent="-514350">
              <a:buAutoNum type="alphaLcParenR"/>
            </a:pPr>
            <a:endParaRPr lang="hr-HR" dirty="0"/>
          </a:p>
          <a:p>
            <a:pPr marL="514350" indent="-514350">
              <a:buAutoNum type="alphaLcParenR"/>
            </a:pPr>
            <a:r>
              <a:rPr lang="hr-HR" dirty="0"/>
              <a:t>Š</a:t>
            </a:r>
            <a:r>
              <a:rPr lang="hr-HR" dirty="0" smtClean="0"/>
              <a:t>to misliš </a:t>
            </a:r>
            <a:r>
              <a:rPr lang="hr-HR" dirty="0"/>
              <a:t>koga bi onda u prenesenom značenju </a:t>
            </a:r>
            <a:r>
              <a:rPr lang="hr-HR" dirty="0" smtClean="0"/>
              <a:t>predstavljala voćka?</a:t>
            </a:r>
          </a:p>
          <a:p>
            <a:pPr marL="514350" indent="-514350">
              <a:buAutoNum type="alphaLcParenR"/>
            </a:pPr>
            <a:endParaRPr lang="hr-HR" dirty="0" smtClean="0"/>
          </a:p>
          <a:p>
            <a:pPr marL="514350" indent="-514350">
              <a:buAutoNum type="alphaLcParenR"/>
            </a:pPr>
            <a:r>
              <a:rPr lang="hr-HR" dirty="0" smtClean="0"/>
              <a:t>Što </a:t>
            </a:r>
            <a:r>
              <a:rPr lang="hr-HR" dirty="0"/>
              <a:t>bi onda predstavljalo sunce u prenesenom značenju, a što nestanak sunca</a:t>
            </a:r>
            <a:r>
              <a:rPr lang="hr-HR" dirty="0" smtClean="0"/>
              <a:t>?</a:t>
            </a:r>
          </a:p>
          <a:p>
            <a:pPr marL="514350" indent="-514350">
              <a:buAutoNum type="alphaLcParenR"/>
            </a:pPr>
            <a:endParaRPr lang="hr-HR" dirty="0" smtClean="0"/>
          </a:p>
          <a:p>
            <a:pPr marL="514350" indent="-514350">
              <a:buAutoNum type="alphaLcParenR"/>
            </a:pPr>
            <a:r>
              <a:rPr lang="hr-HR" dirty="0" smtClean="0"/>
              <a:t>U prenesenom značenju izgled voćke podsjeća nas da se u čovjekovu životu smjenjuju _____________ i 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356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Voćka poslije kiše</vt:lpstr>
      <vt:lpstr>Voćka poslije kiše</vt:lpstr>
      <vt:lpstr>Kada pročitate pjesmu „Voćka poslije kiše”, zamislite tu voćku. Koje ona plodove ima? Ili ima samo cvjetove? Kakvu krošnju ima? Gdje se nalazi? Kako izgleda njeno lišće?</vt:lpstr>
      <vt:lpstr>Slijede zadatci za samostalan rad (Pišite punim rečenicama da poslije znate na što se odnosi odgovor, a ne samo kratkim odgovorima jer tada nećete znati o čemu ste pisali i što ste trebali pronaći u tekstu.)</vt:lpstr>
      <vt:lpstr>PowerPoint Presentation</vt:lpstr>
      <vt:lpstr>5. Zadatak ima više dijelova:</vt:lpstr>
      <vt:lpstr>6. Zadatak ima više dijelova:</vt:lpstr>
      <vt:lpstr>7. Zadatak ima više dijelova:</vt:lpstr>
      <vt:lpstr>8. Zadatak ima više dijelova:</vt:lpstr>
      <vt:lpstr>9. Pronađi u pjesmi: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Voćka poslije kiše</dc:title>
  <dc:creator>Matea Martin</dc:creator>
  <cp:lastModifiedBy>Matea Martin</cp:lastModifiedBy>
  <cp:revision>11</cp:revision>
  <dcterms:created xsi:type="dcterms:W3CDTF">2020-05-06T06:54:44Z</dcterms:created>
  <dcterms:modified xsi:type="dcterms:W3CDTF">2020-05-07T09:44:34Z</dcterms:modified>
</cp:coreProperties>
</file>