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8289-BD8C-40A9-A6CD-578D495810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159D-6742-4B68-A25A-26F06593B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85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8289-BD8C-40A9-A6CD-578D495810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159D-6742-4B68-A25A-26F06593B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87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8289-BD8C-40A9-A6CD-578D495810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159D-6742-4B68-A25A-26F06593B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00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8289-BD8C-40A9-A6CD-578D495810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159D-6742-4B68-A25A-26F06593B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99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8289-BD8C-40A9-A6CD-578D495810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159D-6742-4B68-A25A-26F06593B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76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8289-BD8C-40A9-A6CD-578D495810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159D-6742-4B68-A25A-26F06593B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58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8289-BD8C-40A9-A6CD-578D495810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159D-6742-4B68-A25A-26F06593B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9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8289-BD8C-40A9-A6CD-578D495810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159D-6742-4B68-A25A-26F06593B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57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8289-BD8C-40A9-A6CD-578D495810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159D-6742-4B68-A25A-26F06593B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5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8289-BD8C-40A9-A6CD-578D495810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159D-6742-4B68-A25A-26F06593B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76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8289-BD8C-40A9-A6CD-578D495810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159D-6742-4B68-A25A-26F06593B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43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28289-BD8C-40A9-A6CD-578D495810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4159D-6742-4B68-A25A-26F06593B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87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Sažeto prepričavanje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55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Prepričavanje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dirty="0" smtClean="0"/>
              <a:t>Postupak u kojem se svojim riječima pripovijeda ono što se čuje ili pročita.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514600" y="3146612"/>
            <a:ext cx="739588" cy="510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822576" y="3146612"/>
            <a:ext cx="0" cy="591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485094" y="3052482"/>
            <a:ext cx="672353" cy="470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Cloud 9"/>
          <p:cNvSpPr/>
          <p:nvPr/>
        </p:nvSpPr>
        <p:spPr>
          <a:xfrm>
            <a:off x="1008529" y="4262718"/>
            <a:ext cx="2689412" cy="1546412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Doslovno prepričavanje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Cloud 10"/>
          <p:cNvSpPr/>
          <p:nvPr/>
        </p:nvSpPr>
        <p:spPr>
          <a:xfrm>
            <a:off x="4477872" y="4262718"/>
            <a:ext cx="2675964" cy="1600200"/>
          </a:xfrm>
          <a:prstGeom prst="cloud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Sažeto prepričavanje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Cloud 11"/>
          <p:cNvSpPr/>
          <p:nvPr/>
        </p:nvSpPr>
        <p:spPr>
          <a:xfrm>
            <a:off x="8225119" y="4265892"/>
            <a:ext cx="2568389" cy="1640541"/>
          </a:xfrm>
          <a:prstGeom prst="cloud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Stvaralačko prepričavanje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36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Ponovimo!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hr-HR" dirty="0" smtClean="0"/>
              <a:t>Stvaralačko prepričavanje s promijenom gledišta je pripovijedanje u kojem se mijenja __________ osobe koja prepričava događaj te ________ i ________ kojima se pripovijeda.</a:t>
            </a:r>
          </a:p>
          <a:p>
            <a:pPr>
              <a:lnSpc>
                <a:spcPct val="200000"/>
              </a:lnSpc>
            </a:pPr>
            <a:r>
              <a:rPr lang="hr-HR" dirty="0" smtClean="0"/>
              <a:t>Doslovno prepričavanje je __________ pripovijedanje događaja.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90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8899"/>
          </a:xfrm>
        </p:spPr>
        <p:txBody>
          <a:bodyPr/>
          <a:lstStyle/>
          <a:p>
            <a:pPr algn="ctr"/>
            <a:r>
              <a:rPr lang="hr-HR" dirty="0" smtClean="0"/>
              <a:t>Sažimanje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412" y="1573306"/>
            <a:ext cx="7113494" cy="52846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 smtClean="0"/>
              <a:t>Medvjed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pčele</a:t>
            </a:r>
            <a:r>
              <a:rPr lang="en-US" dirty="0" smtClean="0"/>
              <a:t> </a:t>
            </a:r>
            <a:endParaRPr lang="hr-HR" dirty="0" smtClean="0"/>
          </a:p>
          <a:p>
            <a:pPr marL="0" indent="0">
              <a:buNone/>
            </a:pPr>
            <a:r>
              <a:rPr lang="en-US" dirty="0" err="1" smtClean="0"/>
              <a:t>Jednog</a:t>
            </a:r>
            <a:r>
              <a:rPr lang="en-US" dirty="0" smtClean="0"/>
              <a:t> se </a:t>
            </a:r>
            <a:r>
              <a:rPr lang="en-US" dirty="0" err="1" smtClean="0"/>
              <a:t>ljetnoga</a:t>
            </a:r>
            <a:r>
              <a:rPr lang="en-US" dirty="0" smtClean="0"/>
              <a:t> </a:t>
            </a:r>
            <a:r>
              <a:rPr lang="en-US" dirty="0" err="1" smtClean="0"/>
              <a:t>dana</a:t>
            </a:r>
            <a:r>
              <a:rPr lang="en-US" dirty="0" smtClean="0"/>
              <a:t> </a:t>
            </a:r>
            <a:r>
              <a:rPr lang="en-US" dirty="0" err="1" smtClean="0"/>
              <a:t>medo</a:t>
            </a:r>
            <a:r>
              <a:rPr lang="en-US" dirty="0" smtClean="0"/>
              <a:t> </a:t>
            </a:r>
            <a:r>
              <a:rPr lang="en-US" dirty="0" err="1" smtClean="0"/>
              <a:t>prikrade</a:t>
            </a:r>
            <a:r>
              <a:rPr lang="en-US" dirty="0" smtClean="0"/>
              <a:t> </a:t>
            </a:r>
            <a:r>
              <a:rPr lang="en-US" dirty="0" err="1" smtClean="0"/>
              <a:t>košnicama</a:t>
            </a:r>
            <a:r>
              <a:rPr lang="en-US" dirty="0" smtClean="0"/>
              <a:t>.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jedne</a:t>
            </a:r>
            <a:r>
              <a:rPr lang="en-US" dirty="0" smtClean="0"/>
              <a:t> </a:t>
            </a:r>
            <a:r>
              <a:rPr lang="en-US" dirty="0" err="1" smtClean="0"/>
              <a:t>košnice</a:t>
            </a:r>
            <a:r>
              <a:rPr lang="en-US" dirty="0" smtClean="0"/>
              <a:t> </a:t>
            </a:r>
            <a:r>
              <a:rPr lang="en-US" dirty="0" err="1" smtClean="0"/>
              <a:t>uze</a:t>
            </a:r>
            <a:r>
              <a:rPr lang="en-US" dirty="0" smtClean="0"/>
              <a:t> </a:t>
            </a:r>
            <a:r>
              <a:rPr lang="en-US" dirty="0" err="1" smtClean="0"/>
              <a:t>saće</a:t>
            </a:r>
            <a:r>
              <a:rPr lang="en-US" dirty="0" smtClean="0"/>
              <a:t> s </a:t>
            </a:r>
            <a:r>
              <a:rPr lang="en-US" dirty="0" err="1" smtClean="0"/>
              <a:t>medom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počne</a:t>
            </a:r>
            <a:r>
              <a:rPr lang="en-US" dirty="0" smtClean="0"/>
              <a:t>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 smtClean="0"/>
              <a:t>jesti</a:t>
            </a:r>
            <a:r>
              <a:rPr lang="en-US" dirty="0" smtClean="0"/>
              <a:t>. </a:t>
            </a:r>
            <a:r>
              <a:rPr lang="en-US" dirty="0" err="1" smtClean="0"/>
              <a:t>Izleti</a:t>
            </a:r>
            <a:r>
              <a:rPr lang="en-US" dirty="0" smtClean="0"/>
              <a:t> </a:t>
            </a:r>
            <a:r>
              <a:rPr lang="en-US" dirty="0" err="1" smtClean="0"/>
              <a:t>pčela</a:t>
            </a:r>
            <a:r>
              <a:rPr lang="en-US" dirty="0" smtClean="0"/>
              <a:t> pa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 smtClean="0"/>
              <a:t>ubode</a:t>
            </a:r>
            <a:r>
              <a:rPr lang="en-US" dirty="0" smtClean="0"/>
              <a:t> u </a:t>
            </a:r>
            <a:r>
              <a:rPr lang="en-US" dirty="0" err="1" smtClean="0"/>
              <a:t>njušku</a:t>
            </a:r>
            <a:r>
              <a:rPr lang="en-US" dirty="0" smtClean="0"/>
              <a:t>. </a:t>
            </a:r>
            <a:r>
              <a:rPr lang="en-US" dirty="0" err="1" smtClean="0"/>
              <a:t>Medvjed</a:t>
            </a:r>
            <a:r>
              <a:rPr lang="en-US" dirty="0" smtClean="0"/>
              <a:t> se </a:t>
            </a:r>
            <a:r>
              <a:rPr lang="en-US" dirty="0" err="1" smtClean="0"/>
              <a:t>rasrdi</a:t>
            </a:r>
            <a:r>
              <a:rPr lang="en-US" dirty="0" smtClean="0"/>
              <a:t>, </a:t>
            </a:r>
            <a:r>
              <a:rPr lang="en-US" dirty="0" err="1" smtClean="0"/>
              <a:t>podigne</a:t>
            </a:r>
            <a:r>
              <a:rPr lang="en-US" dirty="0" smtClean="0"/>
              <a:t> </a:t>
            </a:r>
            <a:r>
              <a:rPr lang="en-US" dirty="0" err="1" smtClean="0"/>
              <a:t>košnicu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udari</a:t>
            </a:r>
            <a:r>
              <a:rPr lang="en-US" dirty="0" smtClean="0"/>
              <a:t> </a:t>
            </a:r>
            <a:r>
              <a:rPr lang="en-US" dirty="0" err="1" smtClean="0"/>
              <a:t>njome</a:t>
            </a:r>
            <a:r>
              <a:rPr lang="en-US" dirty="0" smtClean="0"/>
              <a:t> o </a:t>
            </a:r>
            <a:r>
              <a:rPr lang="en-US" dirty="0" err="1" smtClean="0"/>
              <a:t>zemlju</a:t>
            </a:r>
            <a:r>
              <a:rPr lang="en-US" dirty="0" smtClean="0"/>
              <a:t>. Tada </a:t>
            </a:r>
            <a:r>
              <a:rPr lang="en-US" dirty="0" err="1" smtClean="0"/>
              <a:t>izlete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pčele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razdraženo</a:t>
            </a:r>
            <a:r>
              <a:rPr lang="en-US" dirty="0" smtClean="0"/>
              <a:t> </a:t>
            </a:r>
            <a:r>
              <a:rPr lang="en-US" dirty="0" err="1" smtClean="0"/>
              <a:t>navale</a:t>
            </a:r>
            <a:r>
              <a:rPr lang="en-US" dirty="0" smtClean="0"/>
              <a:t> </a:t>
            </a:r>
            <a:r>
              <a:rPr lang="en-US" dirty="0" err="1" smtClean="0"/>
              <a:t>bosti</a:t>
            </a:r>
            <a:r>
              <a:rPr lang="en-US" dirty="0" smtClean="0"/>
              <a:t> </a:t>
            </a:r>
            <a:r>
              <a:rPr lang="en-US" dirty="0" err="1" smtClean="0"/>
              <a:t>medvjeda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milosti</a:t>
            </a:r>
            <a:r>
              <a:rPr lang="en-US" dirty="0" smtClean="0"/>
              <a:t>. </a:t>
            </a:r>
            <a:r>
              <a:rPr lang="en-US" dirty="0" err="1" smtClean="0"/>
              <a:t>Zalijetale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mu se u </a:t>
            </a:r>
            <a:r>
              <a:rPr lang="en-US" dirty="0" err="1" smtClean="0"/>
              <a:t>oči</a:t>
            </a:r>
            <a:r>
              <a:rPr lang="en-US" dirty="0" smtClean="0"/>
              <a:t>, </a:t>
            </a:r>
            <a:r>
              <a:rPr lang="en-US" dirty="0" err="1" smtClean="0"/>
              <a:t>uši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medvjed</a:t>
            </a:r>
            <a:r>
              <a:rPr lang="en-US" dirty="0" smtClean="0"/>
              <a:t> s </a:t>
            </a:r>
            <a:r>
              <a:rPr lang="en-US" dirty="0" err="1" smtClean="0"/>
              <a:t>livade</a:t>
            </a:r>
            <a:r>
              <a:rPr lang="en-US" dirty="0" smtClean="0"/>
              <a:t> </a:t>
            </a:r>
            <a:r>
              <a:rPr lang="en-US" dirty="0" err="1" smtClean="0"/>
              <a:t>počne</a:t>
            </a:r>
            <a:r>
              <a:rPr lang="en-US" dirty="0" smtClean="0"/>
              <a:t> </a:t>
            </a:r>
            <a:r>
              <a:rPr lang="en-US" dirty="0" err="1" smtClean="0"/>
              <a:t>bježati</a:t>
            </a:r>
            <a:r>
              <a:rPr lang="en-US" dirty="0" smtClean="0"/>
              <a:t> u </a:t>
            </a:r>
            <a:r>
              <a:rPr lang="en-US" dirty="0" err="1" smtClean="0"/>
              <a:t>šumu</a:t>
            </a:r>
            <a:r>
              <a:rPr lang="en-US" dirty="0" smtClean="0"/>
              <a:t> </a:t>
            </a:r>
            <a:r>
              <a:rPr lang="en-US" dirty="0" err="1" smtClean="0"/>
              <a:t>braneći</a:t>
            </a:r>
            <a:r>
              <a:rPr lang="en-US" dirty="0" smtClean="0"/>
              <a:t> se </a:t>
            </a:r>
            <a:r>
              <a:rPr lang="en-US" dirty="0" err="1" smtClean="0"/>
              <a:t>koliko</a:t>
            </a:r>
            <a:r>
              <a:rPr lang="en-US" dirty="0" smtClean="0"/>
              <a:t> je </a:t>
            </a:r>
            <a:r>
              <a:rPr lang="en-US" dirty="0" err="1" smtClean="0"/>
              <a:t>mogao</a:t>
            </a:r>
            <a:r>
              <a:rPr lang="en-US" dirty="0" smtClean="0"/>
              <a:t>. – </a:t>
            </a:r>
            <a:r>
              <a:rPr lang="en-US" dirty="0" err="1" smtClean="0"/>
              <a:t>Zar</a:t>
            </a:r>
            <a:r>
              <a:rPr lang="en-US" dirty="0" smtClean="0"/>
              <a:t> mi ne bi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bolje</a:t>
            </a:r>
            <a:r>
              <a:rPr lang="en-US" dirty="0" smtClean="0"/>
              <a:t> da </a:t>
            </a:r>
            <a:r>
              <a:rPr lang="en-US" dirty="0" err="1" smtClean="0"/>
              <a:t>sam</a:t>
            </a:r>
            <a:r>
              <a:rPr lang="en-US" dirty="0" smtClean="0"/>
              <a:t> </a:t>
            </a:r>
            <a:r>
              <a:rPr lang="en-US" dirty="0" err="1" smtClean="0"/>
              <a:t>pretrpio</a:t>
            </a:r>
            <a:r>
              <a:rPr lang="en-US" dirty="0" smtClean="0"/>
              <a:t> </a:t>
            </a:r>
            <a:r>
              <a:rPr lang="en-US" dirty="0" err="1" smtClean="0"/>
              <a:t>ubod</a:t>
            </a:r>
            <a:r>
              <a:rPr lang="en-US" dirty="0" smtClean="0"/>
              <a:t> </a:t>
            </a:r>
            <a:r>
              <a:rPr lang="en-US" dirty="0" err="1" smtClean="0"/>
              <a:t>jedne</a:t>
            </a:r>
            <a:r>
              <a:rPr lang="en-US" dirty="0" smtClean="0"/>
              <a:t> </a:t>
            </a:r>
            <a:r>
              <a:rPr lang="en-US" dirty="0" err="1" smtClean="0"/>
              <a:t>pčele</a:t>
            </a:r>
            <a:r>
              <a:rPr lang="en-US" dirty="0" smtClean="0"/>
              <a:t>, </a:t>
            </a:r>
            <a:r>
              <a:rPr lang="en-US" dirty="0" err="1" smtClean="0"/>
              <a:t>nego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sam</a:t>
            </a:r>
            <a:r>
              <a:rPr lang="en-US" dirty="0" smtClean="0"/>
              <a:t>, </a:t>
            </a:r>
            <a:r>
              <a:rPr lang="en-US" dirty="0" err="1" smtClean="0"/>
              <a:t>želeći</a:t>
            </a:r>
            <a:r>
              <a:rPr lang="en-US" dirty="0" smtClean="0"/>
              <a:t> </a:t>
            </a:r>
            <a:r>
              <a:rPr lang="en-US" dirty="0" err="1" smtClean="0"/>
              <a:t>osvetu</a:t>
            </a:r>
            <a:r>
              <a:rPr lang="en-US" dirty="0" smtClean="0"/>
              <a:t>, </a:t>
            </a:r>
            <a:r>
              <a:rPr lang="en-US" dirty="0" err="1" smtClean="0"/>
              <a:t>izazvao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sebe</a:t>
            </a:r>
            <a:r>
              <a:rPr lang="en-US" dirty="0" smtClean="0"/>
              <a:t> </a:t>
            </a:r>
            <a:r>
              <a:rPr lang="en-US" dirty="0" err="1" smtClean="0"/>
              <a:t>cijeli</a:t>
            </a:r>
            <a:r>
              <a:rPr lang="en-US" dirty="0" smtClean="0"/>
              <a:t> </a:t>
            </a:r>
            <a:r>
              <a:rPr lang="en-US" dirty="0" err="1" smtClean="0"/>
              <a:t>roj</a:t>
            </a:r>
            <a:r>
              <a:rPr lang="en-US" dirty="0" smtClean="0"/>
              <a:t>. – </a:t>
            </a:r>
            <a:r>
              <a:rPr lang="en-US" dirty="0" err="1" smtClean="0"/>
              <a:t>reče</a:t>
            </a:r>
            <a:r>
              <a:rPr lang="en-US" dirty="0" smtClean="0"/>
              <a:t> </a:t>
            </a:r>
            <a:r>
              <a:rPr lang="en-US" dirty="0" err="1" smtClean="0"/>
              <a:t>medo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ode u </a:t>
            </a:r>
            <a:r>
              <a:rPr lang="en-US" dirty="0" err="1" smtClean="0"/>
              <a:t>šumu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45505" y="1290918"/>
            <a:ext cx="395343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hr-HR" sz="2400" dirty="0" smtClean="0">
                <a:solidFill>
                  <a:srgbClr val="FF0000"/>
                </a:solidFill>
              </a:rPr>
              <a:t>zadatak:</a:t>
            </a:r>
          </a:p>
          <a:p>
            <a:r>
              <a:rPr lang="hr-HR" sz="2400" dirty="0" smtClean="0"/>
              <a:t>Pisano sažmi ovu basnu na dijelove fabule, to jest na uvod, zaplet, vrhunac i rasplet!</a:t>
            </a:r>
          </a:p>
          <a:p>
            <a:endParaRPr lang="hr-HR" sz="2400" dirty="0"/>
          </a:p>
          <a:p>
            <a:r>
              <a:rPr lang="hr-HR" sz="2400" dirty="0" smtClean="0"/>
              <a:t>Uvod: Medo se prikrade košnicama i krene jesti saće.</a:t>
            </a:r>
          </a:p>
          <a:p>
            <a:r>
              <a:rPr lang="hr-HR" sz="2400" dirty="0" smtClean="0"/>
              <a:t>Zaplet: Pčela ga ubode.</a:t>
            </a:r>
          </a:p>
          <a:p>
            <a:r>
              <a:rPr lang="hr-HR" sz="2400" dirty="0" smtClean="0"/>
              <a:t>Vrhunac: medvjed se razljuti, baci košnicu, a tada izlete sve pčele u počnu ga bosti.</a:t>
            </a:r>
          </a:p>
          <a:p>
            <a:r>
              <a:rPr lang="hr-HR" sz="2400" dirty="0" smtClean="0"/>
              <a:t>Rasplet ili završetak: Medvjed shvaća da je pogrešno tražiti osvetu.</a:t>
            </a:r>
          </a:p>
        </p:txBody>
      </p:sp>
    </p:spTree>
    <p:extLst>
      <p:ext uri="{BB962C8B-B14F-4D97-AF65-F5344CB8AC3E}">
        <p14:creationId xmlns:p14="http://schemas.microsoft.com/office/powerpoint/2010/main" val="27863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prstClr val="black"/>
                </a:solidFill>
              </a:rPr>
              <a:t>Sažimanje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9859"/>
            <a:ext cx="10515600" cy="4617104"/>
          </a:xfrm>
        </p:spPr>
        <p:txBody>
          <a:bodyPr/>
          <a:lstStyle/>
          <a:p>
            <a:pPr marL="0" lvl="0" indent="0" algn="ctr">
              <a:buNone/>
            </a:pPr>
            <a:r>
              <a:rPr lang="hr-HR" sz="3200" dirty="0">
                <a:solidFill>
                  <a:prstClr val="black"/>
                </a:solidFill>
              </a:rPr>
              <a:t>Kako biste definirali sažimanje?</a:t>
            </a:r>
          </a:p>
          <a:p>
            <a:pPr marL="0" indent="0">
              <a:buNone/>
            </a:pPr>
            <a:r>
              <a:rPr lang="hr-HR" dirty="0">
                <a:solidFill>
                  <a:prstClr val="black"/>
                </a:solidFill>
              </a:rPr>
              <a:t>Koje dijelove smo </a:t>
            </a:r>
            <a:r>
              <a:rPr lang="hr-HR" dirty="0" smtClean="0">
                <a:solidFill>
                  <a:prstClr val="black"/>
                </a:solidFill>
              </a:rPr>
              <a:t>prepričali?     </a:t>
            </a:r>
            <a:r>
              <a:rPr lang="hr-HR" dirty="0" smtClean="0">
                <a:solidFill>
                  <a:prstClr val="black"/>
                </a:solidFill>
                <a:sym typeface="Wingdings" panose="05000000000000000000" pitchFamily="2" charset="2"/>
              </a:rPr>
              <a:t>	</a:t>
            </a:r>
            <a:endParaRPr lang="hr-HR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prstClr val="black"/>
                </a:solidFill>
              </a:rPr>
              <a:t>Kako </a:t>
            </a:r>
            <a:r>
              <a:rPr lang="hr-HR" dirty="0">
                <a:solidFill>
                  <a:prstClr val="black"/>
                </a:solidFill>
              </a:rPr>
              <a:t>smo prepričali? </a:t>
            </a:r>
            <a:r>
              <a:rPr lang="hr-HR" dirty="0" smtClean="0">
                <a:solidFill>
                  <a:prstClr val="black"/>
                </a:solidFill>
              </a:rPr>
              <a:t>		</a:t>
            </a:r>
            <a:r>
              <a:rPr lang="hr-HR" dirty="0" smtClean="0">
                <a:solidFill>
                  <a:prstClr val="black"/>
                </a:solidFill>
                <a:sym typeface="Wingdings" panose="05000000000000000000" pitchFamily="2" charset="2"/>
              </a:rPr>
              <a:t></a:t>
            </a:r>
          </a:p>
          <a:p>
            <a:pPr marL="0" lvl="0" indent="0" algn="ctr">
              <a:buNone/>
            </a:pPr>
            <a:r>
              <a:rPr lang="hr-HR" sz="3600" dirty="0">
                <a:solidFill>
                  <a:srgbClr val="FF0000"/>
                </a:solidFill>
              </a:rPr>
              <a:t>Što je sažetak</a:t>
            </a:r>
            <a:r>
              <a:rPr lang="hr-HR" sz="3600" dirty="0" smtClean="0">
                <a:solidFill>
                  <a:srgbClr val="FF0000"/>
                </a:solidFill>
              </a:rPr>
              <a:t>?</a:t>
            </a:r>
          </a:p>
          <a:p>
            <a:pPr marL="0" lvl="0" indent="0" algn="ctr">
              <a:buNone/>
            </a:pPr>
            <a:endParaRPr lang="hr-H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8014447" y="2126596"/>
            <a:ext cx="2460812" cy="41685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Glavne dijelove priče.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8014447" y="2646269"/>
            <a:ext cx="2568388" cy="43030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Kratko i jasno.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498911" y="4079222"/>
            <a:ext cx="7194177" cy="209774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b="1" dirty="0" smtClean="0"/>
              <a:t>Sažimanje</a:t>
            </a:r>
            <a:r>
              <a:rPr lang="hr-HR" sz="2400" dirty="0" smtClean="0"/>
              <a:t> je priče kratko i jasno iznošenje glavnih dijelova priče.</a:t>
            </a:r>
          </a:p>
          <a:p>
            <a:pPr algn="ctr"/>
            <a:r>
              <a:rPr lang="hr-HR" sz="2400" b="1" dirty="0" smtClean="0"/>
              <a:t>Sažetak</a:t>
            </a:r>
            <a:r>
              <a:rPr lang="hr-HR" sz="2400" dirty="0" smtClean="0"/>
              <a:t> priče nastaje sažimanjem fabule na osnovne sastavnice tj. na dijelove fabule.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3168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2. zadatak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r-HR" sz="4000" dirty="0" smtClean="0"/>
          </a:p>
          <a:p>
            <a:pPr marL="0" indent="0" algn="ctr">
              <a:buNone/>
            </a:pPr>
            <a:endParaRPr lang="hr-HR" sz="4000" dirty="0"/>
          </a:p>
          <a:p>
            <a:pPr marL="0" indent="0" algn="ctr">
              <a:buNone/>
            </a:pPr>
            <a:r>
              <a:rPr lang="en-US" sz="4000" dirty="0" err="1" smtClean="0"/>
              <a:t>Prema</a:t>
            </a:r>
            <a:r>
              <a:rPr lang="en-US" sz="4000" dirty="0" smtClean="0"/>
              <a:t> </a:t>
            </a:r>
            <a:r>
              <a:rPr lang="en-US" sz="4000" dirty="0" err="1" smtClean="0"/>
              <a:t>dijelovima</a:t>
            </a:r>
            <a:r>
              <a:rPr lang="en-US" sz="4000" dirty="0" smtClean="0"/>
              <a:t> </a:t>
            </a:r>
            <a:r>
              <a:rPr lang="en-US" sz="4000" dirty="0" err="1" smtClean="0"/>
              <a:t>fabule</a:t>
            </a:r>
            <a:r>
              <a:rPr lang="en-US" sz="4000" dirty="0" smtClean="0"/>
              <a:t> </a:t>
            </a:r>
            <a:r>
              <a:rPr lang="en-US" sz="4000" dirty="0" err="1" smtClean="0"/>
              <a:t>sažeto</a:t>
            </a:r>
            <a:r>
              <a:rPr lang="en-US" sz="4000" dirty="0" smtClean="0"/>
              <a:t>, u </a:t>
            </a:r>
            <a:r>
              <a:rPr lang="hr-HR" sz="4000" dirty="0" smtClean="0"/>
              <a:t>pet</a:t>
            </a:r>
            <a:r>
              <a:rPr lang="en-US" sz="4000" dirty="0" smtClean="0"/>
              <a:t> </a:t>
            </a:r>
            <a:r>
              <a:rPr lang="en-US" sz="4000" dirty="0" err="1" smtClean="0"/>
              <a:t>rečenic</a:t>
            </a:r>
            <a:r>
              <a:rPr lang="hr-HR" sz="4000" dirty="0" smtClean="0"/>
              <a:t>a</a:t>
            </a:r>
            <a:r>
              <a:rPr lang="en-US" sz="4000" dirty="0" smtClean="0"/>
              <a:t> </a:t>
            </a:r>
            <a:r>
              <a:rPr lang="en-US" sz="4000" dirty="0" err="1" smtClean="0"/>
              <a:t>pis</a:t>
            </a:r>
            <a:r>
              <a:rPr lang="hr-HR" sz="4000" dirty="0" smtClean="0"/>
              <a:t>a</a:t>
            </a:r>
            <a:r>
              <a:rPr lang="en-US" sz="4000" dirty="0" smtClean="0"/>
              <a:t>no </a:t>
            </a:r>
            <a:r>
              <a:rPr lang="en-US" sz="4000" dirty="0" err="1" smtClean="0"/>
              <a:t>prepričaj</a:t>
            </a:r>
            <a:r>
              <a:rPr lang="en-US" sz="4000" dirty="0" smtClean="0"/>
              <a:t> </a:t>
            </a:r>
            <a:r>
              <a:rPr lang="hr-HR" sz="4000" dirty="0" smtClean="0"/>
              <a:t>basnu </a:t>
            </a:r>
            <a:r>
              <a:rPr lang="hr-HR" sz="4000" i="1" dirty="0" smtClean="0"/>
              <a:t>Medvjed i pčela</a:t>
            </a:r>
            <a:r>
              <a:rPr lang="hr-HR" sz="4000" dirty="0" smtClean="0"/>
              <a:t>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3358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Sažeto prepričavanje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2624"/>
            <a:ext cx="10515600" cy="506954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hr-HR" sz="3200" dirty="0" smtClean="0">
                <a:solidFill>
                  <a:srgbClr val="FF0000"/>
                </a:solidFill>
              </a:rPr>
              <a:t>Što je sažeto prepričavanje?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 smtClean="0"/>
              <a:t>Koji se događaji iznose u sažetom prepričavanju?	</a:t>
            </a:r>
            <a:r>
              <a:rPr lang="hr-HR" dirty="0" smtClean="0">
                <a:sym typeface="Wingdings" panose="05000000000000000000" pitchFamily="2" charset="2"/>
              </a:rPr>
              <a:t></a:t>
            </a:r>
            <a:endParaRPr lang="hr-HR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hr-HR" dirty="0" smtClean="0"/>
              <a:t>Što se ne iznosi u sažetom prepričavanju? </a:t>
            </a:r>
            <a:r>
              <a:rPr lang="hr-HR" dirty="0" smtClean="0">
                <a:sym typeface="Wingdings" panose="05000000000000000000" pitchFamily="2" charset="2"/>
              </a:rPr>
              <a:t>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465294" y="4225697"/>
            <a:ext cx="7261412" cy="201705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b="1" dirty="0" smtClean="0"/>
              <a:t>Sažeto prepričavanje </a:t>
            </a:r>
            <a:r>
              <a:rPr lang="hr-HR" sz="2400" dirty="0" smtClean="0"/>
              <a:t>je pričanje ili pripovijedanje u kojemu se iznosi samo osnovni događaj, a ne iznose se pojedinosti priče.</a:t>
            </a:r>
            <a:endParaRPr lang="en-US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8821270" y="2589587"/>
            <a:ext cx="2312893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Osnovni događaj.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8821269" y="3323951"/>
            <a:ext cx="2312893" cy="49754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Pojedinosti priče.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81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Ponovimo!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Sažeto prepričavanje treba biti _________ od priče koja se prepričava.</a:t>
            </a:r>
          </a:p>
          <a:p>
            <a:pPr marL="0" indent="0">
              <a:buNone/>
            </a:pPr>
            <a:r>
              <a:rPr lang="hr-HR" dirty="0" smtClean="0"/>
              <a:t>				</a:t>
            </a:r>
            <a:r>
              <a:rPr lang="hr-HR" dirty="0"/>
              <a:t>	</a:t>
            </a:r>
            <a:r>
              <a:rPr lang="hr-HR" sz="1800" dirty="0" smtClean="0"/>
              <a:t>(kraće/duže/iste duljine)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 smtClean="0"/>
              <a:t>Sažetak nastaje: </a:t>
            </a:r>
          </a:p>
          <a:p>
            <a:pPr marL="0" indent="0">
              <a:buNone/>
            </a:pPr>
            <a:r>
              <a:rPr lang="hr-HR" dirty="0" smtClean="0"/>
              <a:t>a) Prepričavanjem osnovnog događaja.</a:t>
            </a:r>
          </a:p>
          <a:p>
            <a:pPr marL="0" indent="0">
              <a:buNone/>
            </a:pPr>
            <a:r>
              <a:rPr lang="hr-HR" dirty="0" smtClean="0"/>
              <a:t>b) Sažimanjem fabule na osnovne sastavnice.</a:t>
            </a:r>
          </a:p>
          <a:p>
            <a:pPr marL="0" indent="0">
              <a:buNone/>
            </a:pPr>
            <a:r>
              <a:rPr lang="hr-HR" dirty="0" smtClean="0"/>
              <a:t>c) Sažimanjem glavnih dijelova priče.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21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359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Sažeto prepričavanje</vt:lpstr>
      <vt:lpstr>Prepričavanje</vt:lpstr>
      <vt:lpstr>Ponovimo!</vt:lpstr>
      <vt:lpstr>Sažimanje</vt:lpstr>
      <vt:lpstr>Sažimanje</vt:lpstr>
      <vt:lpstr>2. zadatak</vt:lpstr>
      <vt:lpstr>Sažeto prepričavanje</vt:lpstr>
      <vt:lpstr>Ponovimo!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Sažeto prepričavanje</dc:title>
  <dc:creator>Matea Martin</dc:creator>
  <cp:lastModifiedBy>Matea Martin</cp:lastModifiedBy>
  <cp:revision>11</cp:revision>
  <dcterms:created xsi:type="dcterms:W3CDTF">2020-05-05T08:59:15Z</dcterms:created>
  <dcterms:modified xsi:type="dcterms:W3CDTF">2020-05-05T09:51:25Z</dcterms:modified>
</cp:coreProperties>
</file>