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5715000" type="screen16x1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FF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2" autoAdjust="0"/>
    <p:restoredTop sz="94660"/>
  </p:normalViewPr>
  <p:slideViewPr>
    <p:cSldViewPr>
      <p:cViewPr varScale="1">
        <p:scale>
          <a:sx n="79" d="100"/>
          <a:sy n="79" d="100"/>
        </p:scale>
        <p:origin x="1074" y="7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399CC-1D04-4890-A6F1-46D216E4F1F4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48297-2973-4914-806D-F7FAF1E8EB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781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48297-2973-4914-806D-F7FAF1E8EBFE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9220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68C0-29F2-496A-B135-A2D0E99C5609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89A9-D2AF-4FC3-B45C-76A9A19D4F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68C0-29F2-496A-B135-A2D0E99C5609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89A9-D2AF-4FC3-B45C-76A9A19D4F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68C0-29F2-496A-B135-A2D0E99C5609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89A9-D2AF-4FC3-B45C-76A9A19D4F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68C0-29F2-496A-B135-A2D0E99C5609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89A9-D2AF-4FC3-B45C-76A9A19D4F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68C0-29F2-496A-B135-A2D0E99C5609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89A9-D2AF-4FC3-B45C-76A9A19D4F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68C0-29F2-496A-B135-A2D0E99C5609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89A9-D2AF-4FC3-B45C-76A9A19D4F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68C0-29F2-496A-B135-A2D0E99C5609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89A9-D2AF-4FC3-B45C-76A9A19D4F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68C0-29F2-496A-B135-A2D0E99C5609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89A9-D2AF-4FC3-B45C-76A9A19D4F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68C0-29F2-496A-B135-A2D0E99C5609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89A9-D2AF-4FC3-B45C-76A9A19D4F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68C0-29F2-496A-B135-A2D0E99C5609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89A9-D2AF-4FC3-B45C-76A9A19D4F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68C0-29F2-496A-B135-A2D0E99C5609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89A9-D2AF-4FC3-B45C-76A9A19D4F0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B68C0-29F2-496A-B135-A2D0E99C5609}" type="datetimeFigureOut">
              <a:rPr lang="hr-HR" smtClean="0"/>
              <a:pPr/>
              <a:t>4.5.2020.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089A9-D2AF-4FC3-B45C-76A9A19D4F0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195736" y="1993404"/>
            <a:ext cx="648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rečenična intonacija </a:t>
            </a:r>
            <a:r>
              <a:rPr lang="hr-HR" sz="2400" dirty="0" smtClean="0"/>
              <a:t>(visina tona u rečenici)</a:t>
            </a:r>
          </a:p>
          <a:p>
            <a:r>
              <a:rPr lang="hr-HR" sz="2400" dirty="0" smtClean="0"/>
              <a:t>– </a:t>
            </a:r>
            <a:r>
              <a:rPr lang="hr-HR" sz="2400" b="1" dirty="0" smtClean="0">
                <a:solidFill>
                  <a:srgbClr val="FF0000"/>
                </a:solidFill>
              </a:rPr>
              <a:t>uzlazna</a:t>
            </a:r>
            <a:r>
              <a:rPr lang="hr-HR" sz="2400" dirty="0" smtClean="0"/>
              <a:t> – </a:t>
            </a:r>
            <a:r>
              <a:rPr lang="hr-HR" sz="2400" i="1" dirty="0" smtClean="0"/>
              <a:t>Voliš maslačke?</a:t>
            </a:r>
          </a:p>
          <a:p>
            <a:r>
              <a:rPr lang="hr-HR" sz="2400" dirty="0" smtClean="0"/>
              <a:t>– </a:t>
            </a:r>
            <a:r>
              <a:rPr lang="hr-HR" sz="2400" b="1" dirty="0" smtClean="0">
                <a:solidFill>
                  <a:srgbClr val="FF0000"/>
                </a:solidFill>
              </a:rPr>
              <a:t>silazna</a:t>
            </a:r>
            <a:r>
              <a:rPr lang="hr-HR" sz="2400" dirty="0" smtClean="0"/>
              <a:t> – </a:t>
            </a:r>
            <a:r>
              <a:rPr lang="hr-HR" sz="2400" i="1" dirty="0" smtClean="0"/>
              <a:t>Voliš maslačke.</a:t>
            </a:r>
            <a:endParaRPr lang="hr-HR" sz="2400" i="1" dirty="0"/>
          </a:p>
        </p:txBody>
      </p:sp>
      <p:sp>
        <p:nvSpPr>
          <p:cNvPr id="3" name="TekstniOkvir 2"/>
          <p:cNvSpPr txBox="1"/>
          <p:nvPr/>
        </p:nvSpPr>
        <p:spPr>
          <a:xfrm>
            <a:off x="2195736" y="3361556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rečenični naglasak </a:t>
            </a:r>
            <a:r>
              <a:rPr lang="hr-HR" sz="2400" dirty="0" smtClean="0"/>
              <a:t>(isticanje riječi u rečenici)</a:t>
            </a:r>
          </a:p>
          <a:p>
            <a:r>
              <a:rPr lang="hr-HR" sz="2400" dirty="0" smtClean="0"/>
              <a:t>– </a:t>
            </a:r>
            <a:r>
              <a:rPr lang="hr-HR" sz="2400" b="1" dirty="0" smtClean="0">
                <a:ln>
                  <a:solidFill>
                    <a:srgbClr val="003300"/>
                  </a:solidFill>
                </a:ln>
              </a:rPr>
              <a:t>Volim</a:t>
            </a:r>
            <a:r>
              <a:rPr lang="hr-HR" sz="2400" dirty="0" smtClean="0">
                <a:ln>
                  <a:solidFill>
                    <a:srgbClr val="003300"/>
                  </a:solidFill>
                </a:ln>
              </a:rPr>
              <a:t> </a:t>
            </a:r>
            <a:r>
              <a:rPr lang="hr-HR" sz="2400" dirty="0" smtClean="0"/>
              <a:t>promatrati </a:t>
            </a:r>
            <a:r>
              <a:rPr lang="hr-HR" sz="2400" b="1" dirty="0" smtClean="0">
                <a:ln>
                  <a:solidFill>
                    <a:srgbClr val="003300"/>
                  </a:solidFill>
                </a:ln>
              </a:rPr>
              <a:t>maslačke</a:t>
            </a:r>
            <a:r>
              <a:rPr lang="hr-HR" sz="2400" dirty="0" smtClean="0">
                <a:ln>
                  <a:solidFill>
                    <a:srgbClr val="003300"/>
                  </a:solidFill>
                </a:ln>
              </a:rPr>
              <a:t> </a:t>
            </a:r>
            <a:r>
              <a:rPr lang="hr-HR" sz="2400" dirty="0" smtClean="0"/>
              <a:t>kako rastu</a:t>
            </a:r>
            <a:r>
              <a:rPr lang="hr-HR" sz="2400" i="1" dirty="0" smtClean="0"/>
              <a:t>.</a:t>
            </a:r>
            <a:endParaRPr lang="hr-HR" sz="2400" i="1" dirty="0"/>
          </a:p>
        </p:txBody>
      </p:sp>
      <p:sp>
        <p:nvSpPr>
          <p:cNvPr id="4" name="TekstniOkvir 3"/>
          <p:cNvSpPr txBox="1"/>
          <p:nvPr/>
        </p:nvSpPr>
        <p:spPr>
          <a:xfrm>
            <a:off x="251520" y="0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Prepričavanje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51520" y="0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Prepričavanje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2267744" y="2061344"/>
            <a:ext cx="576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jačina glasa </a:t>
            </a:r>
            <a:r>
              <a:rPr lang="hr-HR" sz="2400" dirty="0" smtClean="0"/>
              <a:t>– glasnije ili tiše govorenje</a:t>
            </a:r>
          </a:p>
          <a:p>
            <a:pPr>
              <a:lnSpc>
                <a:spcPct val="150000"/>
              </a:lnSpc>
            </a:pPr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brzina</a:t>
            </a:r>
            <a:r>
              <a:rPr lang="hr-HR" sz="2400" dirty="0" smtClean="0"/>
              <a:t> – brže ili sporije govorenje</a:t>
            </a:r>
          </a:p>
          <a:p>
            <a:pPr>
              <a:lnSpc>
                <a:spcPct val="150000"/>
              </a:lnSpc>
            </a:pPr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mimika</a:t>
            </a:r>
            <a:r>
              <a:rPr lang="hr-HR" sz="24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hr-HR" sz="2400" dirty="0" smtClean="0"/>
              <a:t>– pokret mišića lica </a:t>
            </a:r>
          </a:p>
          <a:p>
            <a:pPr>
              <a:lnSpc>
                <a:spcPct val="150000"/>
              </a:lnSpc>
            </a:pPr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gesta</a:t>
            </a:r>
            <a:r>
              <a:rPr lang="hr-HR" sz="24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hr-HR" sz="2400" dirty="0" smtClean="0"/>
              <a:t>– pokret tijela, osobitu ruku</a:t>
            </a:r>
            <a:endParaRPr lang="hr-HR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5536" y="193204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Prepričavanje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0" y="4729708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Tko je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glavni lik 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ove anegdote?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0" y="4729708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prstClr val="black"/>
                </a:solidFill>
                <a:latin typeface="Comic Sans MS" pitchFamily="66" charset="0"/>
              </a:rPr>
              <a:t>K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oji je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temeljni događaj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?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0" y="4729708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Gdje </a:t>
            </a:r>
            <a:r>
              <a:rPr lang="hr-HR" sz="2400" dirty="0" smtClean="0">
                <a:latin typeface="Comic Sans MS" pitchFamily="66" charset="0"/>
              </a:rPr>
              <a:t>i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kada </a:t>
            </a:r>
            <a:r>
              <a:rPr lang="hr-HR" sz="2400" dirty="0" smtClean="0">
                <a:latin typeface="Comic Sans MS" pitchFamily="66" charset="0"/>
              </a:rPr>
              <a:t>se zbiva događaj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?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016" y="4729708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Podsjeti se, što je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prepričavanje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?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9" name="Slika 8" descr="zaključak 01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959837"/>
            <a:ext cx="8604449" cy="1755163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971600" y="4225652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Prepričavanje </a:t>
            </a:r>
            <a:r>
              <a:rPr lang="hr-HR" sz="2800" dirty="0" smtClean="0">
                <a:solidFill>
                  <a:srgbClr val="003300"/>
                </a:solidFill>
              </a:rPr>
              <a:t>je poseban oblik pričanja u kojemu 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pričamo vlastitim riječima prema poznatome sadržaju</a:t>
            </a:r>
            <a:r>
              <a:rPr lang="hr-HR" sz="2800" dirty="0" smtClean="0">
                <a:solidFill>
                  <a:srgbClr val="003300"/>
                </a:solidFill>
              </a:rPr>
              <a:t>.  </a:t>
            </a:r>
            <a:endParaRPr lang="hr-HR" sz="28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5536" y="193204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Sažeto i opširno prepričavanje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pic>
        <p:nvPicPr>
          <p:cNvPr id="5" name="Slika 4" descr="PRPEPRIČAVANJE 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913284"/>
            <a:ext cx="2376264" cy="1225031"/>
          </a:xfrm>
          <a:prstGeom prst="rect">
            <a:avLst/>
          </a:prstGeom>
        </p:spPr>
      </p:pic>
      <p:pic>
        <p:nvPicPr>
          <p:cNvPr id="6" name="Slika 5" descr="opširn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521676"/>
            <a:ext cx="2930286" cy="19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Slika 6" descr="Untitled-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521676"/>
            <a:ext cx="2898286" cy="19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Slika 8" descr="strelica 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304468">
            <a:off x="2841286" y="1631868"/>
            <a:ext cx="247080" cy="866624"/>
          </a:xfrm>
          <a:prstGeom prst="rect">
            <a:avLst/>
          </a:prstGeom>
        </p:spPr>
      </p:pic>
      <p:pic>
        <p:nvPicPr>
          <p:cNvPr id="10" name="Slika 9" descr="strelica 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567344" flipH="1">
            <a:off x="4648037" y="1630339"/>
            <a:ext cx="253087" cy="866624"/>
          </a:xfrm>
          <a:prstGeom prst="rect">
            <a:avLst/>
          </a:prstGeom>
        </p:spPr>
      </p:pic>
      <p:sp>
        <p:nvSpPr>
          <p:cNvPr id="11" name="TextBox 7"/>
          <p:cNvSpPr txBox="1"/>
          <p:nvPr/>
        </p:nvSpPr>
        <p:spPr>
          <a:xfrm>
            <a:off x="-1016" y="4945732"/>
            <a:ext cx="9145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Prati dijelove fabule i anegdotu </a:t>
            </a:r>
            <a:r>
              <a:rPr lang="hr-HR" sz="2400" dirty="0">
                <a:latin typeface="Comic Sans MS" pitchFamily="66" charset="0"/>
              </a:rPr>
              <a:t>p</a:t>
            </a:r>
            <a:r>
              <a:rPr lang="hr-HR" sz="2400" dirty="0" smtClean="0">
                <a:latin typeface="Comic Sans MS" pitchFamily="66" charset="0"/>
              </a:rPr>
              <a:t>repričaj najprije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sažeto</a:t>
            </a:r>
            <a:r>
              <a:rPr lang="hr-HR" sz="2400" dirty="0" smtClean="0">
                <a:latin typeface="Comic Sans MS" pitchFamily="66" charset="0"/>
              </a:rPr>
              <a:t>, potom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opširno</a:t>
            </a:r>
            <a:r>
              <a:rPr lang="hr-HR" sz="2400" dirty="0" smtClean="0">
                <a:latin typeface="Comic Sans MS" pitchFamily="66" charset="0"/>
              </a:rPr>
              <a:t>.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2" name="Slika 11" descr="dijelovi fabu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985292"/>
            <a:ext cx="2070857" cy="2157714"/>
          </a:xfrm>
          <a:prstGeom prst="rect">
            <a:avLst/>
          </a:prstGeom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636863"/>
            <a:ext cx="3024336" cy="20208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kstniOkvir 1"/>
          <p:cNvSpPr txBox="1"/>
          <p:nvPr/>
        </p:nvSpPr>
        <p:spPr>
          <a:xfrm>
            <a:off x="395536" y="19320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Vjerno </a:t>
            </a:r>
            <a:r>
              <a:rPr lang="hr-HR" sz="2800" dirty="0" smtClean="0">
                <a:solidFill>
                  <a:srgbClr val="003300"/>
                </a:solidFill>
              </a:rPr>
              <a:t>(doslovno) 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i stvaralačko  prepričavanje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pic>
        <p:nvPicPr>
          <p:cNvPr id="3" name="Slika 2" descr="PRPEPRIČAVANJE 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196703"/>
            <a:ext cx="2376264" cy="1225031"/>
          </a:xfrm>
          <a:prstGeom prst="rect">
            <a:avLst/>
          </a:prstGeom>
        </p:spPr>
      </p:pic>
      <p:pic>
        <p:nvPicPr>
          <p:cNvPr id="4" name="Slika 3" descr="strelica 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304468">
            <a:off x="3201326" y="1915287"/>
            <a:ext cx="247080" cy="866624"/>
          </a:xfrm>
          <a:prstGeom prst="rect">
            <a:avLst/>
          </a:prstGeom>
        </p:spPr>
      </p:pic>
      <p:pic>
        <p:nvPicPr>
          <p:cNvPr id="5" name="Slika 4" descr="vjern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2733087"/>
            <a:ext cx="2866286" cy="19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Slika 5" descr="strelica 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567344" flipH="1">
            <a:off x="5008077" y="1913758"/>
            <a:ext cx="253087" cy="866624"/>
          </a:xfrm>
          <a:prstGeom prst="rect">
            <a:avLst/>
          </a:prstGeom>
        </p:spPr>
      </p:pic>
      <p:sp>
        <p:nvSpPr>
          <p:cNvPr id="10" name="TextBox 7"/>
          <p:cNvSpPr txBox="1"/>
          <p:nvPr/>
        </p:nvSpPr>
        <p:spPr>
          <a:xfrm>
            <a:off x="-1016" y="4945732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Prepričaj anegdotu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doslovno</a:t>
            </a:r>
            <a:r>
              <a:rPr lang="hr-HR" sz="2400" dirty="0" smtClean="0">
                <a:latin typeface="Comic Sans MS" pitchFamily="66" charset="0"/>
              </a:rPr>
              <a:t>.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5536" y="19320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P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repričavanje s promjenom gledišta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pic>
        <p:nvPicPr>
          <p:cNvPr id="3" name="Slika 2" descr="PRPEPRIČAVANJE 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985292"/>
            <a:ext cx="2376264" cy="1225031"/>
          </a:xfrm>
          <a:prstGeom prst="rect">
            <a:avLst/>
          </a:prstGeom>
        </p:spPr>
      </p:pic>
      <p:pic>
        <p:nvPicPr>
          <p:cNvPr id="4" name="Slika 3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5234" y="1993405"/>
            <a:ext cx="2442788" cy="2160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Slika 4" descr="zaključak 01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1" y="3959837"/>
            <a:ext cx="8604449" cy="1755163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827584" y="4225652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Priču možemo 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stvaralački prepričati s promjenom gledišta 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osobe koja </a:t>
            </a:r>
          </a:p>
          <a:p>
            <a:pPr algn="ctr"/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pripovijeda priču</a:t>
            </a:r>
            <a:r>
              <a:rPr lang="hr-HR" sz="2800" dirty="0" smtClean="0">
                <a:solidFill>
                  <a:srgbClr val="003300"/>
                </a:solidFill>
              </a:rPr>
              <a:t>.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 </a:t>
            </a:r>
            <a:endParaRPr lang="hr-HR" sz="2800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-1016" y="4729708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U kojoj je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osobi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latin typeface="Comic Sans MS" pitchFamily="66" charset="0"/>
              </a:rPr>
              <a:t> </a:t>
            </a:r>
            <a:r>
              <a:rPr lang="hr-HR" sz="2400" dirty="0" smtClean="0">
                <a:latin typeface="Comic Sans MS" pitchFamily="66" charset="0"/>
              </a:rPr>
              <a:t>ispripovijedana anegdota?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657700"/>
            <a:ext cx="9145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Tko je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pripovjedač</a:t>
            </a:r>
            <a:r>
              <a:rPr lang="hr-HR" sz="2400" dirty="0" smtClean="0">
                <a:latin typeface="Comic Sans MS" pitchFamily="66" charset="0"/>
              </a:rPr>
              <a:t>? Pročitaj rečenice kojima ćeš potvrditi svoju tvrdnju.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9" name="Slika 8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2065412"/>
            <a:ext cx="1915429" cy="1028571"/>
          </a:xfrm>
          <a:prstGeom prst="rect">
            <a:avLst/>
          </a:prstGeom>
        </p:spPr>
      </p:pic>
      <p:pic>
        <p:nvPicPr>
          <p:cNvPr id="10" name="Slika 9" descr="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3217540"/>
            <a:ext cx="1910857" cy="1028571"/>
          </a:xfrm>
          <a:prstGeom prst="rect">
            <a:avLst/>
          </a:prstGeom>
        </p:spPr>
      </p:pic>
      <p:pic>
        <p:nvPicPr>
          <p:cNvPr id="11" name="Slika 10" descr="jednin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87624" y="2785492"/>
            <a:ext cx="1888000" cy="1028571"/>
          </a:xfrm>
          <a:prstGeom prst="rect">
            <a:avLst/>
          </a:prstGeom>
        </p:spPr>
      </p:pic>
      <p:sp>
        <p:nvSpPr>
          <p:cNvPr id="12" name="TextBox 7"/>
          <p:cNvSpPr txBox="1"/>
          <p:nvPr/>
        </p:nvSpPr>
        <p:spPr>
          <a:xfrm>
            <a:off x="0" y="4657700"/>
            <a:ext cx="9145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latin typeface="Comic Sans MS" pitchFamily="66" charset="0"/>
              </a:rPr>
              <a:t>Promijeni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gledište </a:t>
            </a:r>
            <a:r>
              <a:rPr lang="hr-HR" sz="2400" dirty="0" smtClean="0">
                <a:latin typeface="Comic Sans MS" pitchFamily="66" charset="0"/>
              </a:rPr>
              <a:t>i stvaralački prepričaj anegdotu u 1. osobi jednine. Naslovi je: Nisam voljela/volio maslačke. 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5536" y="193204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DOBRO JE ZNATI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683568" y="913284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Javni govor 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jest govor u javnosti</a:t>
            </a:r>
            <a:r>
              <a:rPr lang="hr-HR" sz="2800" dirty="0" smtClean="0">
                <a:solidFill>
                  <a:srgbClr val="003300"/>
                </a:solidFill>
              </a:rPr>
              <a:t>. </a:t>
            </a:r>
            <a:endParaRPr lang="hr-HR" sz="2800" dirty="0">
              <a:solidFill>
                <a:srgbClr val="003300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755576" y="1633364"/>
            <a:ext cx="5832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Za javni su govor potrebne 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govorničke vještine</a:t>
            </a:r>
            <a:r>
              <a:rPr lang="hr-HR" sz="2800" dirty="0" smtClean="0"/>
              <a:t>, 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mimika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</a:rPr>
              <a:t> </a:t>
            </a:r>
            <a:r>
              <a:rPr lang="hr-HR" sz="2800" dirty="0" smtClean="0"/>
              <a:t>(pokret mišića lica) i 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geste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</a:rPr>
              <a:t> </a:t>
            </a:r>
            <a:r>
              <a:rPr lang="hr-HR" sz="2800" dirty="0" smtClean="0"/>
              <a:t>(pokret tijela).</a:t>
            </a:r>
            <a:endParaRPr lang="hr-HR" sz="2800" dirty="0"/>
          </a:p>
        </p:txBody>
      </p:sp>
      <p:pic>
        <p:nvPicPr>
          <p:cNvPr id="6" name="Slika 5" descr="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929508"/>
            <a:ext cx="1481306" cy="1152128"/>
          </a:xfrm>
          <a:prstGeom prst="rect">
            <a:avLst/>
          </a:prstGeom>
        </p:spPr>
      </p:pic>
      <p:pic>
        <p:nvPicPr>
          <p:cNvPr id="7" name="Slika 6" descr="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921396"/>
            <a:ext cx="1328818" cy="1621402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971600" y="4187904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Vrednote su govornoga jezika</a:t>
            </a:r>
            <a:r>
              <a:rPr lang="hr-HR" sz="2400" dirty="0" smtClean="0"/>
              <a:t>: </a:t>
            </a:r>
            <a:r>
              <a:rPr lang="hr-HR" sz="24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rečenična intonacija</a:t>
            </a:r>
            <a:r>
              <a:rPr lang="hr-HR" sz="2400" dirty="0" smtClean="0"/>
              <a:t>, </a:t>
            </a:r>
            <a:r>
              <a:rPr lang="hr-HR" sz="24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rečenični naglasak</a:t>
            </a:r>
            <a:r>
              <a:rPr lang="hr-HR" sz="2400" dirty="0" smtClean="0"/>
              <a:t>, </a:t>
            </a:r>
            <a:r>
              <a:rPr lang="hr-HR" sz="24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jačina glasa</a:t>
            </a:r>
            <a:r>
              <a:rPr lang="hr-HR" sz="2400" dirty="0" smtClean="0"/>
              <a:t>, </a:t>
            </a:r>
            <a:r>
              <a:rPr lang="hr-HR" sz="24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brzina</a:t>
            </a:r>
            <a:r>
              <a:rPr lang="hr-HR" sz="2400" dirty="0" smtClean="0"/>
              <a:t> (tempo) i </a:t>
            </a:r>
            <a:r>
              <a:rPr lang="hr-HR" sz="24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boja</a:t>
            </a:r>
            <a:r>
              <a:rPr lang="hr-HR" sz="2400" dirty="0" smtClean="0">
                <a:ln>
                  <a:solidFill>
                    <a:srgbClr val="003300"/>
                  </a:solidFill>
                </a:ln>
              </a:rPr>
              <a:t> </a:t>
            </a:r>
            <a:r>
              <a:rPr lang="hr-HR" sz="24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glasa</a:t>
            </a:r>
            <a:r>
              <a:rPr lang="hr-HR" sz="2400" dirty="0" smtClean="0"/>
              <a:t>. </a:t>
            </a:r>
            <a:endParaRPr lang="hr-HR" sz="2400" dirty="0"/>
          </a:p>
        </p:txBody>
      </p:sp>
      <p:sp>
        <p:nvSpPr>
          <p:cNvPr id="9" name="Zaobljeni pravokutnik 8"/>
          <p:cNvSpPr/>
          <p:nvPr/>
        </p:nvSpPr>
        <p:spPr>
          <a:xfrm>
            <a:off x="539552" y="4081636"/>
            <a:ext cx="7632848" cy="1440160"/>
          </a:xfrm>
          <a:prstGeom prst="round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12" name="Group 11"/>
          <p:cNvGrpSpPr/>
          <p:nvPr/>
        </p:nvGrpSpPr>
        <p:grpSpPr>
          <a:xfrm>
            <a:off x="6378869" y="1000112"/>
            <a:ext cx="2765131" cy="4608195"/>
            <a:chOff x="6378869" y="1000112"/>
            <a:chExt cx="2765131" cy="4608195"/>
          </a:xfrm>
        </p:grpSpPr>
        <p:pic>
          <p:nvPicPr>
            <p:cNvPr id="10" name="Slika 9" descr="1a.png"/>
            <p:cNvPicPr>
              <a:picLocks noChangeAspect="1"/>
            </p:cNvPicPr>
            <p:nvPr/>
          </p:nvPicPr>
          <p:blipFill>
            <a:blip r:embed="rId5" cstate="print"/>
            <a:srcRect b="56272"/>
            <a:stretch>
              <a:fillRect/>
            </a:stretch>
          </p:blipFill>
          <p:spPr>
            <a:xfrm>
              <a:off x="6643702" y="1000112"/>
              <a:ext cx="2500298" cy="2015084"/>
            </a:xfrm>
            <a:prstGeom prst="rect">
              <a:avLst/>
            </a:prstGeom>
          </p:spPr>
        </p:pic>
        <p:pic>
          <p:nvPicPr>
            <p:cNvPr id="11" name="Slika 9" descr="1a.png"/>
            <p:cNvPicPr>
              <a:picLocks noChangeAspect="1"/>
            </p:cNvPicPr>
            <p:nvPr/>
          </p:nvPicPr>
          <p:blipFill>
            <a:blip r:embed="rId5" cstate="print"/>
            <a:srcRect t="43406"/>
            <a:stretch>
              <a:fillRect/>
            </a:stretch>
          </p:blipFill>
          <p:spPr>
            <a:xfrm flipH="1">
              <a:off x="6378869" y="3000376"/>
              <a:ext cx="2765131" cy="2607931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9" grpId="0" animBg="1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237</Words>
  <Application>Microsoft Office PowerPoint</Application>
  <PresentationFormat>On-screen Show (16:10)</PresentationFormat>
  <Paragraphs>32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Office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Marin</dc:creator>
  <cp:lastModifiedBy>Matea Martin</cp:lastModifiedBy>
  <cp:revision>17</cp:revision>
  <dcterms:created xsi:type="dcterms:W3CDTF">2015-05-12T15:14:32Z</dcterms:created>
  <dcterms:modified xsi:type="dcterms:W3CDTF">2020-05-04T06:54:51Z</dcterms:modified>
</cp:coreProperties>
</file>