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61" r:id="rId14"/>
    <p:sldId id="275" r:id="rId15"/>
    <p:sldId id="276" r:id="rId16"/>
    <p:sldId id="277" r:id="rId17"/>
    <p:sldId id="278" r:id="rId18"/>
    <p:sldId id="279" r:id="rId19"/>
  </p:sldIdLst>
  <p:sldSz cx="9144000" cy="5715000" type="screen16x10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CC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rednji stil 2 - Isticanj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Bez stila, s rešetkom tablic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032" y="72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A2D59-050E-48AE-BD8F-E4D0C648FB46}" type="datetimeFigureOut">
              <a:rPr lang="hr-HR" smtClean="0"/>
              <a:pPr/>
              <a:t>27.5.2020.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BF2DD-9BFD-4467-BBE2-A632EBE92F8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A2D59-050E-48AE-BD8F-E4D0C648FB46}" type="datetimeFigureOut">
              <a:rPr lang="hr-HR" smtClean="0"/>
              <a:pPr/>
              <a:t>27.5.2020.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BF2DD-9BFD-4467-BBE2-A632EBE92F8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A2D59-050E-48AE-BD8F-E4D0C648FB46}" type="datetimeFigureOut">
              <a:rPr lang="hr-HR" smtClean="0"/>
              <a:pPr/>
              <a:t>27.5.2020.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BF2DD-9BFD-4467-BBE2-A632EBE92F8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A2D59-050E-48AE-BD8F-E4D0C648FB46}" type="datetimeFigureOut">
              <a:rPr lang="hr-HR" smtClean="0"/>
              <a:pPr/>
              <a:t>27.5.2020.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BF2DD-9BFD-4467-BBE2-A632EBE92F8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A2D59-050E-48AE-BD8F-E4D0C648FB46}" type="datetimeFigureOut">
              <a:rPr lang="hr-HR" smtClean="0"/>
              <a:pPr/>
              <a:t>27.5.2020.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BF2DD-9BFD-4467-BBE2-A632EBE92F8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A2D59-050E-48AE-BD8F-E4D0C648FB46}" type="datetimeFigureOut">
              <a:rPr lang="hr-HR" smtClean="0"/>
              <a:pPr/>
              <a:t>27.5.2020.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BF2DD-9BFD-4467-BBE2-A632EBE92F8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A2D59-050E-48AE-BD8F-E4D0C648FB46}" type="datetimeFigureOut">
              <a:rPr lang="hr-HR" smtClean="0"/>
              <a:pPr/>
              <a:t>27.5.2020.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BF2DD-9BFD-4467-BBE2-A632EBE92F8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A2D59-050E-48AE-BD8F-E4D0C648FB46}" type="datetimeFigureOut">
              <a:rPr lang="hr-HR" smtClean="0"/>
              <a:pPr/>
              <a:t>27.5.2020.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BF2DD-9BFD-4467-BBE2-A632EBE92F8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A2D59-050E-48AE-BD8F-E4D0C648FB46}" type="datetimeFigureOut">
              <a:rPr lang="hr-HR" smtClean="0"/>
              <a:pPr/>
              <a:t>27.5.2020.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BF2DD-9BFD-4467-BBE2-A632EBE92F8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A2D59-050E-48AE-BD8F-E4D0C648FB46}" type="datetimeFigureOut">
              <a:rPr lang="hr-HR" smtClean="0"/>
              <a:pPr/>
              <a:t>27.5.2020.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BF2DD-9BFD-4467-BBE2-A632EBE92F8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A2D59-050E-48AE-BD8F-E4D0C648FB46}" type="datetimeFigureOut">
              <a:rPr lang="hr-HR" smtClean="0"/>
              <a:pPr/>
              <a:t>27.5.2020.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BF2DD-9BFD-4467-BBE2-A632EBE92F8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A2D59-050E-48AE-BD8F-E4D0C648FB46}" type="datetimeFigureOut">
              <a:rPr lang="hr-HR" smtClean="0"/>
              <a:pPr/>
              <a:t>27.5.2020.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BF2DD-9BFD-4467-BBE2-A632EBE92F85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17.png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20.gif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gif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gif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gif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gif"/><Relationship Id="rId4" Type="http://schemas.openxmlformats.org/officeDocument/2006/relationships/image" Target="../media/image6.gif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1.gif"/><Relationship Id="rId7" Type="http://schemas.openxmlformats.org/officeDocument/2006/relationships/image" Target="../media/image20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33.png"/><Relationship Id="rId3" Type="http://schemas.openxmlformats.org/officeDocument/2006/relationships/image" Target="../media/image20.gif"/><Relationship Id="rId7" Type="http://schemas.openxmlformats.org/officeDocument/2006/relationships/image" Target="../media/image9.png"/><Relationship Id="rId12" Type="http://schemas.openxmlformats.org/officeDocument/2006/relationships/image" Target="../media/image32.png"/><Relationship Id="rId2" Type="http://schemas.openxmlformats.org/officeDocument/2006/relationships/image" Target="../media/image30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4.gif"/><Relationship Id="rId5" Type="http://schemas.openxmlformats.org/officeDocument/2006/relationships/image" Target="../media/image7.gif"/><Relationship Id="rId15" Type="http://schemas.openxmlformats.org/officeDocument/2006/relationships/image" Target="../media/image21.gif"/><Relationship Id="rId10" Type="http://schemas.openxmlformats.org/officeDocument/2006/relationships/image" Target="../media/image31.png"/><Relationship Id="rId4" Type="http://schemas.openxmlformats.org/officeDocument/2006/relationships/image" Target="../media/image6.gif"/><Relationship Id="rId9" Type="http://schemas.openxmlformats.org/officeDocument/2006/relationships/image" Target="../media/image11.png"/><Relationship Id="rId1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3" Type="http://schemas.openxmlformats.org/officeDocument/2006/relationships/image" Target="../media/image37.png"/><Relationship Id="rId7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18.png"/><Relationship Id="rId4" Type="http://schemas.openxmlformats.org/officeDocument/2006/relationships/image" Target="../media/image21.gif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395536" y="193204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Glagolska imenica </a:t>
            </a:r>
            <a:endParaRPr lang="hr-HR" sz="2800" b="1" dirty="0">
              <a:ln>
                <a:solidFill>
                  <a:srgbClr val="003300"/>
                </a:solidFill>
              </a:ln>
              <a:solidFill>
                <a:srgbClr val="003300"/>
              </a:solidFill>
            </a:endParaRPr>
          </a:p>
        </p:txBody>
      </p:sp>
      <p:sp>
        <p:nvSpPr>
          <p:cNvPr id="3" name="Zaobljeni pravokutnik 2"/>
          <p:cNvSpPr/>
          <p:nvPr/>
        </p:nvSpPr>
        <p:spPr>
          <a:xfrm>
            <a:off x="0" y="811659"/>
            <a:ext cx="7452320" cy="461666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35496" y="811659"/>
            <a:ext cx="8424936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Promotri tablicu i zaključi kako nastaje glagolska imenica</a:t>
            </a:r>
            <a:r>
              <a:rPr lang="hr-HR" sz="2400" dirty="0" smtClean="0">
                <a:solidFill>
                  <a:schemeClr val="bg1"/>
                </a:solidFill>
              </a:rPr>
              <a:t>.</a:t>
            </a:r>
            <a:endParaRPr lang="hr-HR" sz="2400" dirty="0">
              <a:solidFill>
                <a:schemeClr val="bg1"/>
              </a:solidFill>
            </a:endParaRPr>
          </a:p>
        </p:txBody>
      </p:sp>
      <p:graphicFrame>
        <p:nvGraphicFramePr>
          <p:cNvPr id="5" name="Tablica 4"/>
          <p:cNvGraphicFramePr>
            <a:graphicFrameLocks noGrp="1"/>
          </p:cNvGraphicFramePr>
          <p:nvPr/>
        </p:nvGraphicFramePr>
        <p:xfrm>
          <a:off x="683568" y="1561356"/>
          <a:ext cx="7200800" cy="253944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{F5AB1C69-6EDB-4FF4-983F-18BD219EF322}</a:tableStyleId>
              </a:tblPr>
              <a:tblGrid>
                <a:gridCol w="2088232"/>
                <a:gridCol w="2088232"/>
                <a:gridCol w="720080"/>
                <a:gridCol w="2304256"/>
              </a:tblGrid>
              <a:tr h="648091">
                <a:tc>
                  <a:txBody>
                    <a:bodyPr/>
                    <a:lstStyle/>
                    <a:p>
                      <a:pPr algn="ctr"/>
                      <a:endParaRPr lang="hr-HR" sz="2400" dirty="0">
                        <a:ln>
                          <a:solidFill>
                            <a:srgbClr val="00CC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hr-HR" sz="2400" dirty="0">
                        <a:ln>
                          <a:solidFill>
                            <a:srgbClr val="00CC00"/>
                          </a:solidFill>
                        </a:ln>
                        <a:solidFill>
                          <a:srgbClr val="00CC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 dirty="0">
                        <a:ln>
                          <a:solidFill>
                            <a:srgbClr val="00CC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2800" dirty="0">
                        <a:ln>
                          <a:solidFill>
                            <a:srgbClr val="00CC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30451">
                <a:tc>
                  <a:txBody>
                    <a:bodyPr/>
                    <a:lstStyle/>
                    <a:p>
                      <a:endParaRPr lang="hr-HR" dirty="0">
                        <a:ln>
                          <a:solidFill>
                            <a:srgbClr val="00CC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dirty="0">
                        <a:ln>
                          <a:solidFill>
                            <a:srgbClr val="00CC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dirty="0">
                        <a:ln>
                          <a:solidFill>
                            <a:srgbClr val="00CC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dirty="0">
                        <a:ln>
                          <a:solidFill>
                            <a:srgbClr val="00CC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0451">
                <a:tc>
                  <a:txBody>
                    <a:bodyPr/>
                    <a:lstStyle/>
                    <a:p>
                      <a:endParaRPr lang="hr-HR">
                        <a:ln>
                          <a:solidFill>
                            <a:srgbClr val="00CC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dirty="0">
                        <a:ln>
                          <a:solidFill>
                            <a:srgbClr val="00CC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dirty="0">
                        <a:ln>
                          <a:solidFill>
                            <a:srgbClr val="00CC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dirty="0">
                        <a:ln>
                          <a:solidFill>
                            <a:srgbClr val="00CC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0451">
                <a:tc>
                  <a:txBody>
                    <a:bodyPr/>
                    <a:lstStyle/>
                    <a:p>
                      <a:endParaRPr lang="hr-HR">
                        <a:ln>
                          <a:solidFill>
                            <a:srgbClr val="00CC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>
                        <a:ln>
                          <a:solidFill>
                            <a:srgbClr val="00CC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dirty="0">
                        <a:ln>
                          <a:solidFill>
                            <a:srgbClr val="00CC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dirty="0">
                        <a:ln>
                          <a:solidFill>
                            <a:srgbClr val="00CC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kstniOkvir 5"/>
          <p:cNvSpPr txBox="1"/>
          <p:nvPr/>
        </p:nvSpPr>
        <p:spPr>
          <a:xfrm>
            <a:off x="683568" y="2353444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baca</a:t>
            </a:r>
            <a:r>
              <a:rPr lang="hr-HR" sz="2800" b="1" dirty="0" smtClean="0">
                <a:ln>
                  <a:solidFill>
                    <a:schemeClr val="tx1"/>
                  </a:solidFill>
                </a:ln>
              </a:rPr>
              <a:t>ti</a:t>
            </a:r>
            <a:endParaRPr lang="hr-HR" sz="2800" b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683568" y="2910344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odgonetava</a:t>
            </a:r>
            <a:r>
              <a:rPr lang="hr-HR" sz="28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ti</a:t>
            </a:r>
            <a:endParaRPr lang="hr-HR" sz="2800" b="1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683568" y="3486408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ganu</a:t>
            </a:r>
            <a:r>
              <a:rPr lang="hr-HR" sz="28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ti</a:t>
            </a:r>
            <a:endParaRPr lang="hr-HR" sz="2800" b="1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2843808" y="2353444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baca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n</a:t>
            </a:r>
            <a:endParaRPr lang="hr-HR" sz="28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2843808" y="291034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odgonetava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n</a:t>
            </a:r>
            <a:endParaRPr lang="hr-HR" sz="28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2843808" y="3486408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ganu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</a:t>
            </a:r>
            <a:endParaRPr lang="hr-HR" sz="28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2" name="TekstniOkvir 11"/>
          <p:cNvSpPr txBox="1"/>
          <p:nvPr/>
        </p:nvSpPr>
        <p:spPr>
          <a:xfrm>
            <a:off x="4860032" y="2353444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solidFill>
                  <a:srgbClr val="00CC00"/>
                </a:solidFill>
              </a:rPr>
              <a:t>+</a:t>
            </a:r>
            <a:r>
              <a:rPr lang="hr-HR" sz="2800" dirty="0" smtClean="0"/>
              <a:t> je</a:t>
            </a:r>
            <a:endParaRPr lang="hr-HR" sz="2800" dirty="0"/>
          </a:p>
        </p:txBody>
      </p:sp>
      <p:sp>
        <p:nvSpPr>
          <p:cNvPr id="13" name="TekstniOkvir 12"/>
          <p:cNvSpPr txBox="1"/>
          <p:nvPr/>
        </p:nvSpPr>
        <p:spPr>
          <a:xfrm>
            <a:off x="4860032" y="2910344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solidFill>
                  <a:srgbClr val="00CC00"/>
                </a:solidFill>
              </a:rPr>
              <a:t>+</a:t>
            </a:r>
            <a:r>
              <a:rPr lang="hr-HR" sz="2800" dirty="0" smtClean="0"/>
              <a:t> je</a:t>
            </a:r>
            <a:endParaRPr lang="hr-HR" sz="2800" dirty="0"/>
          </a:p>
        </p:txBody>
      </p:sp>
      <p:sp>
        <p:nvSpPr>
          <p:cNvPr id="14" name="TekstniOkvir 13"/>
          <p:cNvSpPr txBox="1"/>
          <p:nvPr/>
        </p:nvSpPr>
        <p:spPr>
          <a:xfrm>
            <a:off x="4860032" y="3505572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solidFill>
                  <a:srgbClr val="00CC00"/>
                </a:solidFill>
              </a:rPr>
              <a:t>+</a:t>
            </a:r>
            <a:r>
              <a:rPr lang="hr-HR" sz="2800" dirty="0" smtClean="0"/>
              <a:t> je</a:t>
            </a:r>
            <a:endParaRPr lang="hr-HR" sz="2800" dirty="0"/>
          </a:p>
        </p:txBody>
      </p:sp>
      <p:sp>
        <p:nvSpPr>
          <p:cNvPr id="15" name="TekstniOkvir 14"/>
          <p:cNvSpPr txBox="1"/>
          <p:nvPr/>
        </p:nvSpPr>
        <p:spPr>
          <a:xfrm>
            <a:off x="5580112" y="2353444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baca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nj</a:t>
            </a:r>
            <a:r>
              <a:rPr lang="hr-HR" sz="2800" b="1" dirty="0" smtClean="0">
                <a:solidFill>
                  <a:sysClr val="windowText" lastClr="000000"/>
                </a:solidFill>
              </a:rPr>
              <a:t>e</a:t>
            </a:r>
            <a:endParaRPr lang="hr-HR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16" name="TekstniOkvir 15"/>
          <p:cNvSpPr txBox="1"/>
          <p:nvPr/>
        </p:nvSpPr>
        <p:spPr>
          <a:xfrm>
            <a:off x="5580112" y="2910344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odgonetava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nj</a:t>
            </a:r>
            <a:r>
              <a:rPr lang="hr-HR" sz="2800" dirty="0" smtClean="0"/>
              <a:t>e</a:t>
            </a:r>
            <a:endParaRPr lang="hr-HR" sz="28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7" name="TekstniOkvir 16"/>
          <p:cNvSpPr txBox="1"/>
          <p:nvPr/>
        </p:nvSpPr>
        <p:spPr>
          <a:xfrm>
            <a:off x="5652120" y="3486408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ganu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ć</a:t>
            </a:r>
            <a:r>
              <a:rPr lang="hr-HR" sz="2800" dirty="0" smtClean="0"/>
              <a:t>e</a:t>
            </a:r>
            <a:endParaRPr lang="hr-HR" sz="28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8" name="TextBox 7"/>
          <p:cNvSpPr txBox="1"/>
          <p:nvPr/>
        </p:nvSpPr>
        <p:spPr>
          <a:xfrm>
            <a:off x="0" y="501774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latin typeface="Comic Sans MS" pitchFamily="66" charset="0"/>
              </a:rPr>
              <a:t>Zašto u nazivu ima riječ 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omic Sans MS" pitchFamily="66" charset="0"/>
              </a:rPr>
              <a:t>glagolska</a:t>
            </a:r>
            <a:r>
              <a:rPr lang="hr-HR" sz="2400" dirty="0" smtClean="0">
                <a:latin typeface="Comic Sans MS" pitchFamily="66" charset="0"/>
              </a:rPr>
              <a:t>? </a:t>
            </a:r>
            <a:endParaRPr lang="hr-HR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19" name="Slika 18" descr="glago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724536"/>
            <a:ext cx="1040005" cy="300579"/>
          </a:xfrm>
          <a:prstGeom prst="rect">
            <a:avLst/>
          </a:prstGeom>
        </p:spPr>
      </p:pic>
      <p:pic>
        <p:nvPicPr>
          <p:cNvPr id="20" name="Slika 19" descr="gla trpn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1626825"/>
            <a:ext cx="1944216" cy="529759"/>
          </a:xfrm>
          <a:prstGeom prst="rect">
            <a:avLst/>
          </a:prstGeom>
        </p:spPr>
      </p:pic>
      <p:pic>
        <p:nvPicPr>
          <p:cNvPr id="21" name="Slika 20" descr="gl imenic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1630870"/>
            <a:ext cx="1595429" cy="525714"/>
          </a:xfrm>
          <a:prstGeom prst="rect">
            <a:avLst/>
          </a:prstGeom>
        </p:spPr>
      </p:pic>
      <p:pic>
        <p:nvPicPr>
          <p:cNvPr id="23" name="Slika 22" descr="zaključak 01 cop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4" y="4055208"/>
            <a:ext cx="8136904" cy="1659792"/>
          </a:xfrm>
          <a:prstGeom prst="rect">
            <a:avLst/>
          </a:prstGeom>
        </p:spPr>
      </p:pic>
      <p:sp>
        <p:nvSpPr>
          <p:cNvPr id="24" name="TekstniOkvir 23"/>
          <p:cNvSpPr txBox="1"/>
          <p:nvPr/>
        </p:nvSpPr>
        <p:spPr>
          <a:xfrm>
            <a:off x="1259632" y="4513684"/>
            <a:ext cx="6264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Glagolske imenice </a:t>
            </a:r>
            <a:r>
              <a:rPr lang="hr-HR" sz="2800" b="1" dirty="0" smtClean="0">
                <a:solidFill>
                  <a:srgbClr val="003300"/>
                </a:solidFill>
              </a:rPr>
              <a:t>imenuju </a:t>
            </a:r>
          </a:p>
          <a:p>
            <a:pPr algn="ctr"/>
            <a:r>
              <a:rPr lang="hr-HR" sz="2800" b="1" dirty="0" smtClean="0">
                <a:solidFill>
                  <a:srgbClr val="003300"/>
                </a:solidFill>
              </a:rPr>
              <a:t>glagolske radnje</a:t>
            </a:r>
            <a:r>
              <a:rPr lang="hr-HR" sz="2800" dirty="0" smtClean="0">
                <a:solidFill>
                  <a:srgbClr val="003300"/>
                </a:solidFill>
              </a:rPr>
              <a:t>.</a:t>
            </a:r>
          </a:p>
        </p:txBody>
      </p:sp>
      <p:pic>
        <p:nvPicPr>
          <p:cNvPr id="25" name="Slika 24" descr="im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36634" y="2024218"/>
            <a:ext cx="2507366" cy="21543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8" grpId="1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2267744" y="1729179"/>
            <a:ext cx="63367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Kada se na </a:t>
            </a:r>
            <a:r>
              <a:rPr lang="hr-HR" sz="2800" dirty="0" smtClean="0"/>
              <a:t>infinitivnu osnovu </a:t>
            </a:r>
            <a:r>
              <a:rPr lang="hr-HR" sz="2400" dirty="0" smtClean="0"/>
              <a:t>koja završava na -</a:t>
            </a:r>
            <a:r>
              <a:rPr lang="hr-HR" sz="2400" b="1" dirty="0" smtClean="0">
                <a:solidFill>
                  <a:srgbClr val="FF0000"/>
                </a:solidFill>
              </a:rPr>
              <a:t>je</a:t>
            </a:r>
            <a:r>
              <a:rPr lang="hr-HR" sz="2400" dirty="0" smtClean="0"/>
              <a:t>, doda nastavak za </a:t>
            </a:r>
            <a:r>
              <a:rPr lang="hr-HR" sz="2800" dirty="0" smtClean="0"/>
              <a:t>glagolski pridjev radni </a:t>
            </a:r>
            <a:r>
              <a:rPr lang="hr-HR" sz="2400" dirty="0" smtClean="0"/>
              <a:t>u m. r. -</a:t>
            </a:r>
            <a:r>
              <a:rPr lang="hr-HR" sz="2400" b="1" dirty="0" smtClean="0">
                <a:solidFill>
                  <a:srgbClr val="FF0000"/>
                </a:solidFill>
              </a:rPr>
              <a:t>o</a:t>
            </a:r>
            <a:r>
              <a:rPr lang="hr-HR" sz="2400" dirty="0" smtClean="0"/>
              <a:t>, </a:t>
            </a:r>
            <a:r>
              <a:rPr lang="hr-HR" sz="2800" b="1" dirty="0" smtClean="0">
                <a:solidFill>
                  <a:srgbClr val="FF0000"/>
                </a:solidFill>
              </a:rPr>
              <a:t>je</a:t>
            </a:r>
            <a:r>
              <a:rPr lang="hr-HR" sz="2800" dirty="0" smtClean="0"/>
              <a:t> se zamjenjuje sa </a:t>
            </a:r>
            <a:r>
              <a:rPr lang="hr-HR" sz="2800" b="1" dirty="0" smtClean="0">
                <a:solidFill>
                  <a:srgbClr val="FF0000"/>
                </a:solidFill>
              </a:rPr>
              <a:t>i</a:t>
            </a:r>
            <a:r>
              <a:rPr lang="hr-HR" sz="2400" dirty="0" smtClean="0"/>
              <a:t>.  </a:t>
            </a:r>
            <a:endParaRPr lang="hr-HR" sz="2400" dirty="0"/>
          </a:p>
        </p:txBody>
      </p:sp>
      <p:sp>
        <p:nvSpPr>
          <p:cNvPr id="3" name="TekstniOkvir 2"/>
          <p:cNvSpPr txBox="1"/>
          <p:nvPr/>
        </p:nvSpPr>
        <p:spPr>
          <a:xfrm>
            <a:off x="3491880" y="3025323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je</a:t>
            </a:r>
            <a:r>
              <a:rPr lang="hr-HR" sz="2400" dirty="0" smtClean="0"/>
              <a:t> &gt; </a:t>
            </a:r>
            <a:r>
              <a:rPr lang="hr-HR" sz="2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i</a:t>
            </a:r>
            <a:r>
              <a:rPr lang="hr-HR" sz="2400" dirty="0" smtClean="0"/>
              <a:t> ispred </a:t>
            </a:r>
            <a:r>
              <a:rPr lang="hr-HR" sz="2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o</a:t>
            </a:r>
            <a:r>
              <a:rPr lang="hr-HR" sz="2400" dirty="0" smtClean="0"/>
              <a:t> </a:t>
            </a:r>
            <a:endParaRPr lang="hr-HR" sz="2400" dirty="0"/>
          </a:p>
        </p:txBody>
      </p:sp>
      <p:pic>
        <p:nvPicPr>
          <p:cNvPr id="4" name="Slika 3" descr="ovako 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3601387"/>
            <a:ext cx="1621049" cy="233664"/>
          </a:xfrm>
          <a:prstGeom prst="rect">
            <a:avLst/>
          </a:prstGeom>
        </p:spPr>
      </p:pic>
      <p:pic>
        <p:nvPicPr>
          <p:cNvPr id="5" name="Slika 4" descr="OVAK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3601387"/>
            <a:ext cx="1184732" cy="253872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1547664" y="3889419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ht</a:t>
            </a:r>
            <a:r>
              <a:rPr lang="hr-HR" sz="2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je</a:t>
            </a:r>
            <a:r>
              <a:rPr lang="hr-HR" sz="2400" dirty="0" smtClean="0"/>
              <a:t>ti		hti</a:t>
            </a:r>
            <a:r>
              <a:rPr lang="hr-HR" sz="2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o</a:t>
            </a:r>
          </a:p>
          <a:p>
            <a:r>
              <a:rPr lang="hr-HR" sz="2400" dirty="0" smtClean="0"/>
              <a:t>živjeti 		živio</a:t>
            </a:r>
          </a:p>
          <a:p>
            <a:r>
              <a:rPr lang="hr-HR" sz="2400" dirty="0" smtClean="0"/>
              <a:t>vidjeti 		vidio</a:t>
            </a:r>
            <a:endParaRPr lang="hr-HR" sz="2400" dirty="0"/>
          </a:p>
        </p:txBody>
      </p:sp>
      <p:sp>
        <p:nvSpPr>
          <p:cNvPr id="7" name="TekstniOkvir 6"/>
          <p:cNvSpPr txBox="1"/>
          <p:nvPr/>
        </p:nvSpPr>
        <p:spPr>
          <a:xfrm>
            <a:off x="5292080" y="3889419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 smtClean="0"/>
              <a:t>htjeo</a:t>
            </a:r>
            <a:endParaRPr lang="hr-HR" sz="2400" dirty="0" smtClean="0"/>
          </a:p>
          <a:p>
            <a:r>
              <a:rPr lang="hr-HR" sz="2400" dirty="0" err="1" smtClean="0"/>
              <a:t>živjeo</a:t>
            </a:r>
            <a:endParaRPr lang="hr-HR" sz="2400" dirty="0" smtClean="0"/>
          </a:p>
          <a:p>
            <a:r>
              <a:rPr lang="hr-HR" sz="2400" dirty="0" err="1" smtClean="0"/>
              <a:t>vidjeo</a:t>
            </a:r>
            <a:endParaRPr lang="hr-HR" sz="2400" dirty="0"/>
          </a:p>
        </p:txBody>
      </p:sp>
      <p:sp>
        <p:nvSpPr>
          <p:cNvPr id="8" name="TekstniOkvir 7"/>
          <p:cNvSpPr txBox="1"/>
          <p:nvPr/>
        </p:nvSpPr>
        <p:spPr>
          <a:xfrm>
            <a:off x="251520" y="0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Glagolski pridjevi</a:t>
            </a:r>
            <a:endParaRPr lang="hr-HR" sz="2800" b="1" dirty="0">
              <a:ln>
                <a:solidFill>
                  <a:srgbClr val="003300"/>
                </a:solidFill>
              </a:ln>
              <a:solidFill>
                <a:srgbClr val="003300"/>
              </a:solidFill>
            </a:endParaRPr>
          </a:p>
        </p:txBody>
      </p:sp>
      <p:pic>
        <p:nvPicPr>
          <p:cNvPr id="9" name="Slika 8" descr="hrvatska krijesnica1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31614" y="0"/>
            <a:ext cx="2127070" cy="84127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ovako 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2202458"/>
            <a:ext cx="1621049" cy="233664"/>
          </a:xfrm>
          <a:prstGeom prst="rect">
            <a:avLst/>
          </a:prstGeom>
        </p:spPr>
      </p:pic>
      <p:pic>
        <p:nvPicPr>
          <p:cNvPr id="3" name="Slika 2" descr="OVAK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2202458"/>
            <a:ext cx="1184732" cy="253872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2267744" y="2706514"/>
            <a:ext cx="64087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done</a:t>
            </a:r>
            <a:r>
              <a:rPr lang="hr-HR" sz="2800" b="1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</a:rPr>
              <a:t>s</a:t>
            </a:r>
            <a:r>
              <a:rPr lang="hr-HR" sz="2800" dirty="0" smtClean="0"/>
              <a:t>en			</a:t>
            </a:r>
            <a:r>
              <a:rPr lang="hr-HR" sz="2800" dirty="0" err="1" smtClean="0"/>
              <a:t>done</a:t>
            </a:r>
            <a:r>
              <a:rPr lang="hr-HR" sz="28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š</a:t>
            </a:r>
            <a:r>
              <a:rPr lang="hr-HR" sz="2800" dirty="0" err="1" smtClean="0"/>
              <a:t>en</a:t>
            </a:r>
            <a:endParaRPr lang="hr-HR" sz="2800" dirty="0" smtClean="0"/>
          </a:p>
          <a:p>
            <a:r>
              <a:rPr lang="hr-HR" sz="2800" dirty="0" smtClean="0"/>
              <a:t>rastre</a:t>
            </a:r>
            <a:r>
              <a:rPr lang="hr-HR" sz="2800" b="1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</a:rPr>
              <a:t>s</a:t>
            </a:r>
            <a:r>
              <a:rPr lang="hr-HR" sz="2800" dirty="0" smtClean="0"/>
              <a:t>en 			</a:t>
            </a:r>
            <a:r>
              <a:rPr lang="hr-HR" sz="2800" dirty="0" err="1" smtClean="0"/>
              <a:t>rastre</a:t>
            </a:r>
            <a:r>
              <a:rPr lang="hr-HR" sz="28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š</a:t>
            </a:r>
            <a:r>
              <a:rPr lang="hr-HR" sz="2800" dirty="0" err="1" smtClean="0"/>
              <a:t>en</a:t>
            </a:r>
            <a:endParaRPr lang="hr-HR" sz="2800" dirty="0" smtClean="0"/>
          </a:p>
          <a:p>
            <a:r>
              <a:rPr lang="hr-HR" sz="2800" dirty="0" smtClean="0"/>
              <a:t>dove</a:t>
            </a:r>
            <a:r>
              <a:rPr lang="hr-HR" sz="2800" b="1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</a:rPr>
              <a:t>z</a:t>
            </a:r>
            <a:r>
              <a:rPr lang="hr-HR" sz="2800" dirty="0" smtClean="0"/>
              <a:t>en 			</a:t>
            </a:r>
            <a:r>
              <a:rPr lang="hr-HR" sz="2800" dirty="0" err="1" smtClean="0"/>
              <a:t>dove</a:t>
            </a:r>
            <a:r>
              <a:rPr lang="hr-HR" sz="28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ž</a:t>
            </a:r>
            <a:r>
              <a:rPr lang="hr-HR" sz="2800" dirty="0" err="1" smtClean="0"/>
              <a:t>en</a:t>
            </a:r>
            <a:r>
              <a:rPr lang="hr-HR" sz="2800" dirty="0" smtClean="0"/>
              <a:t> </a:t>
            </a:r>
            <a:endParaRPr lang="hr-HR" sz="2800" dirty="0"/>
          </a:p>
        </p:txBody>
      </p:sp>
      <p:pic>
        <p:nvPicPr>
          <p:cNvPr id="5" name="Slika 4" descr="djevojčica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3968" y="2353444"/>
            <a:ext cx="1224136" cy="1607464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2339752" y="4153644"/>
            <a:ext cx="3600400" cy="830997"/>
          </a:xfrm>
          <a:prstGeom prst="rect">
            <a:avLst/>
          </a:prstGeom>
          <a:solidFill>
            <a:srgbClr val="00CC00"/>
          </a:solidFill>
          <a:ln w="190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hr-HR" sz="1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kratice</a:t>
            </a:r>
          </a:p>
          <a:p>
            <a:r>
              <a:rPr lang="hr-HR" sz="1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gl</a:t>
            </a:r>
            <a:r>
              <a:rPr lang="hr-HR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. </a:t>
            </a:r>
            <a:r>
              <a:rPr lang="hr-HR" sz="1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prid</a:t>
            </a:r>
            <a:r>
              <a:rPr lang="hr-HR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. r. – glagolski pridjev radni</a:t>
            </a:r>
          </a:p>
          <a:p>
            <a:r>
              <a:rPr lang="hr-HR" sz="1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gl</a:t>
            </a:r>
            <a:r>
              <a:rPr lang="hr-HR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. </a:t>
            </a:r>
            <a:r>
              <a:rPr lang="hr-HR" sz="1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prid</a:t>
            </a:r>
            <a:r>
              <a:rPr lang="hr-HR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. t. – glagolski pridjev trpni</a:t>
            </a:r>
            <a:endParaRPr lang="hr-HR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251520" y="-22820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Glagolski pridjevi</a:t>
            </a:r>
            <a:endParaRPr lang="hr-HR" sz="2800" b="1" dirty="0">
              <a:ln>
                <a:solidFill>
                  <a:srgbClr val="003300"/>
                </a:solidFill>
              </a:ln>
              <a:solidFill>
                <a:srgbClr val="003300"/>
              </a:solidFill>
            </a:endParaRPr>
          </a:p>
        </p:txBody>
      </p:sp>
      <p:pic>
        <p:nvPicPr>
          <p:cNvPr id="8" name="Slika 7" descr="hrvatska krijesnica1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31614" y="0"/>
            <a:ext cx="2127070" cy="84127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HRVATSKA KRIJESNIC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0" y="265212"/>
            <a:ext cx="2098074" cy="72008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115616" y="769268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Od sljedećih glagola načini glagolski pridjev radni</a:t>
            </a:r>
            <a:r>
              <a:rPr lang="hr-HR" sz="2400" dirty="0" smtClean="0">
                <a:solidFill>
                  <a:srgbClr val="FF0000"/>
                </a:solidFill>
              </a:rPr>
              <a:t>,</a:t>
            </a:r>
            <a:r>
              <a:rPr lang="hr-HR" sz="2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glagolski pridjev trpni i glagolsku imenicu</a:t>
            </a:r>
            <a:r>
              <a:rPr lang="hr-HR" sz="2400" dirty="0" smtClean="0"/>
              <a:t>. </a:t>
            </a:r>
            <a:endParaRPr lang="hr-HR" sz="2400" dirty="0"/>
          </a:p>
        </p:txBody>
      </p:sp>
      <p:graphicFrame>
        <p:nvGraphicFramePr>
          <p:cNvPr id="3" name="Tablica 2"/>
          <p:cNvGraphicFramePr>
            <a:graphicFrameLocks noGrp="1"/>
          </p:cNvGraphicFramePr>
          <p:nvPr/>
        </p:nvGraphicFramePr>
        <p:xfrm>
          <a:off x="827584" y="1993404"/>
          <a:ext cx="7416824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54206"/>
                <a:gridCol w="1854206"/>
                <a:gridCol w="1854206"/>
                <a:gridCol w="1854206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b="1" dirty="0" smtClean="0"/>
                        <a:t>glagol</a:t>
                      </a:r>
                      <a:endParaRPr lang="hr-H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b="1" dirty="0" smtClean="0"/>
                        <a:t>glagolski</a:t>
                      </a:r>
                      <a:r>
                        <a:rPr lang="hr-HR" b="1" baseline="0" dirty="0" smtClean="0"/>
                        <a:t> pridjev radni </a:t>
                      </a:r>
                      <a:r>
                        <a:rPr lang="hr-HR" b="0" baseline="0" dirty="0" smtClean="0"/>
                        <a:t>(</a:t>
                      </a:r>
                      <a:r>
                        <a:rPr lang="hr-HR" b="1" baseline="0" dirty="0" smtClean="0"/>
                        <a:t>ž</a:t>
                      </a:r>
                      <a:r>
                        <a:rPr lang="hr-HR" b="0" baseline="0" dirty="0" smtClean="0"/>
                        <a:t>.</a:t>
                      </a:r>
                      <a:r>
                        <a:rPr lang="hr-HR" b="1" baseline="0" dirty="0" smtClean="0"/>
                        <a:t> r</a:t>
                      </a:r>
                      <a:r>
                        <a:rPr lang="hr-HR" b="0" baseline="0" dirty="0" smtClean="0"/>
                        <a:t>. </a:t>
                      </a:r>
                      <a:r>
                        <a:rPr lang="hr-HR" b="1" baseline="0" dirty="0" smtClean="0"/>
                        <a:t>jd</a:t>
                      </a:r>
                      <a:r>
                        <a:rPr lang="hr-HR" b="0" baseline="0" dirty="0" smtClean="0"/>
                        <a:t>.)</a:t>
                      </a:r>
                      <a:endParaRPr lang="hr-H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b="1" dirty="0" smtClean="0"/>
                        <a:t>glagolski pridjev trpni </a:t>
                      </a:r>
                      <a:r>
                        <a:rPr lang="hr-HR" b="0" dirty="0" smtClean="0"/>
                        <a:t>(</a:t>
                      </a:r>
                      <a:r>
                        <a:rPr lang="hr-HR" b="1" dirty="0" smtClean="0"/>
                        <a:t>m</a:t>
                      </a:r>
                      <a:r>
                        <a:rPr lang="hr-HR" b="0" dirty="0" smtClean="0"/>
                        <a:t>.</a:t>
                      </a:r>
                      <a:r>
                        <a:rPr lang="hr-HR" b="1" dirty="0" smtClean="0"/>
                        <a:t> r</a:t>
                      </a:r>
                      <a:r>
                        <a:rPr lang="hr-HR" b="0" dirty="0" smtClean="0"/>
                        <a:t>.</a:t>
                      </a:r>
                      <a:r>
                        <a:rPr lang="hr-HR" b="1" dirty="0" smtClean="0"/>
                        <a:t> </a:t>
                      </a:r>
                      <a:r>
                        <a:rPr lang="hr-HR" b="1" dirty="0" err="1" smtClean="0"/>
                        <a:t>mn</a:t>
                      </a:r>
                      <a:r>
                        <a:rPr lang="hr-HR" b="0" dirty="0" smtClean="0"/>
                        <a:t>.)</a:t>
                      </a:r>
                      <a:endParaRPr lang="hr-H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b="1" dirty="0" smtClean="0"/>
                        <a:t>glagolska imenica</a:t>
                      </a:r>
                      <a:endParaRPr lang="hr-H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hr-HR" sz="2400" dirty="0" smtClean="0"/>
                        <a:t>svanuti</a:t>
                      </a:r>
                      <a:endParaRPr lang="hr-H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hr-H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hr-HR" sz="2400" dirty="0" smtClean="0"/>
                        <a:t>ganuti</a:t>
                      </a:r>
                      <a:endParaRPr lang="hr-H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hr-H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hr-HR" sz="2400" dirty="0" smtClean="0"/>
                        <a:t>potonuti</a:t>
                      </a:r>
                      <a:endParaRPr lang="hr-H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hr-H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hr-HR" sz="2400" dirty="0" smtClean="0"/>
                        <a:t>klonuti</a:t>
                      </a:r>
                      <a:endParaRPr lang="hr-H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259632" y="1057300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Preoblikuj  u infinitiv sljedeće glagolske imenice</a:t>
            </a:r>
            <a:r>
              <a:rPr lang="hr-HR" sz="2400" dirty="0" smtClean="0"/>
              <a:t>.</a:t>
            </a:r>
            <a:r>
              <a:rPr lang="hr-HR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TekstniOkvir 2"/>
          <p:cNvSpPr txBox="1"/>
          <p:nvPr/>
        </p:nvSpPr>
        <p:spPr>
          <a:xfrm>
            <a:off x="1331640" y="1849388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debljanje</a:t>
            </a:r>
            <a:endParaRPr lang="hr-HR" sz="2400" dirty="0"/>
          </a:p>
        </p:txBody>
      </p:sp>
      <p:sp>
        <p:nvSpPr>
          <p:cNvPr id="4" name="TekstniOkvir 3"/>
          <p:cNvSpPr txBox="1"/>
          <p:nvPr/>
        </p:nvSpPr>
        <p:spPr>
          <a:xfrm>
            <a:off x="1331640" y="2467843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letenje</a:t>
            </a:r>
            <a:endParaRPr lang="hr-HR" sz="2400" dirty="0"/>
          </a:p>
        </p:txBody>
      </p:sp>
      <p:sp>
        <p:nvSpPr>
          <p:cNvPr id="5" name="TekstniOkvir 4"/>
          <p:cNvSpPr txBox="1"/>
          <p:nvPr/>
        </p:nvSpPr>
        <p:spPr>
          <a:xfrm>
            <a:off x="1331640" y="3073524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pletenje</a:t>
            </a:r>
            <a:endParaRPr lang="hr-HR" sz="2400" dirty="0"/>
          </a:p>
        </p:txBody>
      </p:sp>
      <p:sp>
        <p:nvSpPr>
          <p:cNvPr id="6" name="TekstniOkvir 5"/>
          <p:cNvSpPr txBox="1"/>
          <p:nvPr/>
        </p:nvSpPr>
        <p:spPr>
          <a:xfrm>
            <a:off x="1331640" y="3649588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struganje</a:t>
            </a:r>
            <a:endParaRPr lang="hr-HR" sz="2400" dirty="0"/>
          </a:p>
        </p:txBody>
      </p:sp>
      <p:sp>
        <p:nvSpPr>
          <p:cNvPr id="7" name="TekstniOkvir 6"/>
          <p:cNvSpPr txBox="1"/>
          <p:nvPr/>
        </p:nvSpPr>
        <p:spPr>
          <a:xfrm>
            <a:off x="1331640" y="4268043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cijeđenje</a:t>
            </a:r>
            <a:endParaRPr lang="hr-HR" sz="2400" dirty="0"/>
          </a:p>
        </p:txBody>
      </p:sp>
      <p:cxnSp>
        <p:nvCxnSpPr>
          <p:cNvPr id="9" name="Ravni poveznik 8"/>
          <p:cNvCxnSpPr/>
          <p:nvPr/>
        </p:nvCxnSpPr>
        <p:spPr>
          <a:xfrm>
            <a:off x="3275856" y="2209428"/>
            <a:ext cx="25202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ni poveznik 9"/>
          <p:cNvCxnSpPr/>
          <p:nvPr/>
        </p:nvCxnSpPr>
        <p:spPr>
          <a:xfrm>
            <a:off x="3275856" y="2857500"/>
            <a:ext cx="25202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ni poveznik 10"/>
          <p:cNvCxnSpPr/>
          <p:nvPr/>
        </p:nvCxnSpPr>
        <p:spPr>
          <a:xfrm>
            <a:off x="3275856" y="3433564"/>
            <a:ext cx="25202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ni poveznik 11"/>
          <p:cNvCxnSpPr/>
          <p:nvPr/>
        </p:nvCxnSpPr>
        <p:spPr>
          <a:xfrm>
            <a:off x="3275856" y="4009628"/>
            <a:ext cx="25202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12"/>
          <p:cNvCxnSpPr/>
          <p:nvPr/>
        </p:nvCxnSpPr>
        <p:spPr>
          <a:xfrm>
            <a:off x="3275856" y="4657700"/>
            <a:ext cx="25202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265802" y="985292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Zadatak ima dva dijela. </a:t>
            </a:r>
            <a:endParaRPr lang="hr-HR" sz="2400" dirty="0" smtClean="0">
              <a:solidFill>
                <a:srgbClr val="FF0000"/>
              </a:solidFill>
            </a:endParaRPr>
          </a:p>
          <a:p>
            <a:r>
              <a:rPr lang="hr-HR" sz="2400" dirty="0" smtClean="0">
                <a:solidFill>
                  <a:srgbClr val="FF0000"/>
                </a:solidFill>
              </a:rPr>
              <a:t>•</a:t>
            </a:r>
            <a:r>
              <a:rPr lang="hr-HR" sz="2400" dirty="0">
                <a:solidFill>
                  <a:srgbClr val="FF0000"/>
                </a:solidFill>
              </a:rPr>
              <a:t>	</a:t>
            </a:r>
            <a:r>
              <a:rPr lang="hr-HR" sz="2400" dirty="0" smtClean="0">
                <a:solidFill>
                  <a:srgbClr val="FF0000"/>
                </a:solidFill>
              </a:rPr>
              <a:t>Prepiši iz teksta glagolske pridjeve radne</a:t>
            </a:r>
            <a:r>
              <a:rPr lang="hr-HR" sz="2400" dirty="0">
                <a:solidFill>
                  <a:srgbClr val="FF0000"/>
                </a:solidFill>
              </a:rPr>
              <a:t>. </a:t>
            </a:r>
            <a:endParaRPr lang="hr-HR" sz="2400" dirty="0" smtClean="0">
              <a:solidFill>
                <a:srgbClr val="FF0000"/>
              </a:solidFill>
            </a:endParaRPr>
          </a:p>
          <a:p>
            <a:r>
              <a:rPr lang="hr-HR" sz="2400" dirty="0" smtClean="0">
                <a:solidFill>
                  <a:srgbClr val="FF0000"/>
                </a:solidFill>
              </a:rPr>
              <a:t>•</a:t>
            </a:r>
            <a:r>
              <a:rPr lang="hr-HR" sz="2400" dirty="0">
                <a:solidFill>
                  <a:srgbClr val="FF0000"/>
                </a:solidFill>
              </a:rPr>
              <a:t>	</a:t>
            </a:r>
            <a:r>
              <a:rPr lang="hr-HR" sz="2400" dirty="0" smtClean="0">
                <a:solidFill>
                  <a:srgbClr val="FF0000"/>
                </a:solidFill>
              </a:rPr>
              <a:t>Glagolskim pridjevima radnim odredi rod i broj.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755576" y="2641476"/>
            <a:ext cx="7495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prstClr val="black"/>
                </a:solidFill>
              </a:rPr>
              <a:t>Okolo su se na livadi igrale djevojčice onih koji su se zaustavili da tu predahnu. Iz znatiželje sam se zaustavio i svratio s djetetom u kolibu.</a:t>
            </a:r>
          </a:p>
        </p:txBody>
      </p:sp>
    </p:spTree>
    <p:extLst>
      <p:ext uri="{BB962C8B-B14F-4D97-AF65-F5344CB8AC3E}">
        <p14:creationId xmlns:p14="http://schemas.microsoft.com/office/powerpoint/2010/main" val="19895930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265802" y="1201316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smtClean="0">
                <a:solidFill>
                  <a:srgbClr val="FF0000"/>
                </a:solidFill>
              </a:rPr>
              <a:t>Prepiši iz teksta glagolske pridjeve trpne.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1010689" y="2353444"/>
            <a:ext cx="74950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prstClr val="black"/>
                </a:solidFill>
              </a:rPr>
              <a:t>Tog se dana prodaju slatkiši, trešnje, jabuke, pečena i kuhana janjetina. Uzmi je – nije posvećena. Josip je uzme, okreće je i po njoj zagleda u boji naslikane žabe u skoku, ptičice u letu i pačiće otvorenih kljunova. Gleda i od sreće uzdiše.</a:t>
            </a:r>
          </a:p>
        </p:txBody>
      </p:sp>
    </p:spTree>
    <p:extLst>
      <p:ext uri="{BB962C8B-B14F-4D97-AF65-F5344CB8AC3E}">
        <p14:creationId xmlns:p14="http://schemas.microsoft.com/office/powerpoint/2010/main" val="30252280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265802" y="1201316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pl-PL" sz="2400" dirty="0" smtClean="0">
                <a:solidFill>
                  <a:srgbClr val="FF0000"/>
                </a:solidFill>
              </a:rPr>
              <a:t>Prepiši </a:t>
            </a:r>
            <a:r>
              <a:rPr lang="pl-PL" sz="2400" dirty="0">
                <a:solidFill>
                  <a:srgbClr val="FF0000"/>
                </a:solidFill>
              </a:rPr>
              <a:t>glagolske imenice </a:t>
            </a:r>
            <a:r>
              <a:rPr lang="pl-PL" sz="2400" dirty="0" smtClean="0">
                <a:solidFill>
                  <a:srgbClr val="FF0000"/>
                </a:solidFill>
              </a:rPr>
              <a:t>iz teksta. 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1010689" y="2353444"/>
            <a:ext cx="7495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prstClr val="black"/>
                </a:solidFill>
              </a:rPr>
              <a:t>Činilo </a:t>
            </a:r>
            <a:r>
              <a:rPr lang="hr-HR" sz="2400" dirty="0">
                <a:solidFill>
                  <a:prstClr val="black"/>
                </a:solidFill>
              </a:rPr>
              <a:t>mu se da su crteži ljepši od stvorenja u prirodi. Činilo mu se da je lopta za gledanje, a ne za igranje. Popuštanja nema. </a:t>
            </a:r>
          </a:p>
        </p:txBody>
      </p:sp>
    </p:spTree>
    <p:extLst>
      <p:ext uri="{BB962C8B-B14F-4D97-AF65-F5344CB8AC3E}">
        <p14:creationId xmlns:p14="http://schemas.microsoft.com/office/powerpoint/2010/main" val="18670717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Slika 44" descr="dječa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3941080"/>
            <a:ext cx="936104" cy="1467930"/>
          </a:xfrm>
          <a:prstGeom prst="rect">
            <a:avLst/>
          </a:prstGeom>
        </p:spPr>
      </p:pic>
      <p:pic>
        <p:nvPicPr>
          <p:cNvPr id="43" name="Slika 42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3" y="3424521"/>
            <a:ext cx="1872207" cy="1950732"/>
          </a:xfrm>
          <a:prstGeom prst="rect">
            <a:avLst/>
          </a:prstGeom>
        </p:spPr>
      </p:pic>
      <p:sp>
        <p:nvSpPr>
          <p:cNvPr id="39" name="TextBox 7"/>
          <p:cNvSpPr txBox="1"/>
          <p:nvPr/>
        </p:nvSpPr>
        <p:spPr>
          <a:xfrm>
            <a:off x="0" y="49457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smtClean="0">
                <a:latin typeface="Comic Sans MS" pitchFamily="66" charset="0"/>
              </a:rPr>
              <a:t>Zašto</a:t>
            </a:r>
            <a:r>
              <a:rPr lang="hr-HR" sz="2400" dirty="0" smtClean="0">
                <a:latin typeface="Comic Sans MS" pitchFamily="66" charset="0"/>
              </a:rPr>
              <a:t>? </a:t>
            </a:r>
            <a:endParaRPr lang="hr-HR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32" name="TextBox 7"/>
          <p:cNvSpPr txBox="1"/>
          <p:nvPr/>
        </p:nvSpPr>
        <p:spPr>
          <a:xfrm>
            <a:off x="0" y="49457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latin typeface="Comic Sans MS" pitchFamily="66" charset="0"/>
              </a:rPr>
              <a:t>Što 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omic Sans MS" pitchFamily="66" charset="0"/>
              </a:rPr>
              <a:t>zaključuješ</a:t>
            </a:r>
            <a:r>
              <a:rPr lang="hr-HR" sz="2400" dirty="0" smtClean="0">
                <a:latin typeface="Comic Sans MS" pitchFamily="66" charset="0"/>
              </a:rPr>
              <a:t>?  </a:t>
            </a:r>
            <a:endParaRPr lang="hr-HR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38" name="TextBox 7"/>
          <p:cNvSpPr txBox="1"/>
          <p:nvPr/>
        </p:nvSpPr>
        <p:spPr>
          <a:xfrm>
            <a:off x="0" y="49457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latin typeface="Comic Sans MS" pitchFamily="66" charset="0"/>
              </a:rPr>
              <a:t>Možeš li 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omic Sans MS" pitchFamily="66" charset="0"/>
              </a:rPr>
              <a:t>sklanjati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latin typeface="Comic Sans MS" pitchFamily="66" charset="0"/>
              </a:rPr>
              <a:t> </a:t>
            </a:r>
            <a:r>
              <a:rPr lang="hr-HR" sz="2400" dirty="0" smtClean="0">
                <a:latin typeface="Comic Sans MS" pitchFamily="66" charset="0"/>
              </a:rPr>
              <a:t>oblik </a:t>
            </a:r>
            <a:r>
              <a:rPr lang="hr-HR" sz="2400" b="1" dirty="0" smtClean="0">
                <a:latin typeface="Comic Sans MS" pitchFamily="66" charset="0"/>
              </a:rPr>
              <a:t>zaspao je</a:t>
            </a:r>
            <a:r>
              <a:rPr lang="hr-HR" sz="2400" dirty="0" smtClean="0">
                <a:latin typeface="Comic Sans MS" pitchFamily="66" charset="0"/>
              </a:rPr>
              <a:t>? </a:t>
            </a:r>
            <a:endParaRPr lang="hr-HR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" name="TekstniOkvir 1"/>
          <p:cNvSpPr txBox="1"/>
          <p:nvPr/>
        </p:nvSpPr>
        <p:spPr>
          <a:xfrm>
            <a:off x="395536" y="193204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Glagolski pridjev radni</a:t>
            </a:r>
            <a:endParaRPr lang="hr-HR" sz="2800" b="1" dirty="0">
              <a:ln>
                <a:solidFill>
                  <a:srgbClr val="003300"/>
                </a:solidFill>
              </a:ln>
              <a:solidFill>
                <a:srgbClr val="003300"/>
              </a:solidFill>
            </a:endParaRPr>
          </a:p>
        </p:txBody>
      </p:sp>
      <p:sp>
        <p:nvSpPr>
          <p:cNvPr id="3" name="Zaobljeni pravokutnik 2"/>
          <p:cNvSpPr/>
          <p:nvPr/>
        </p:nvSpPr>
        <p:spPr>
          <a:xfrm>
            <a:off x="0" y="811659"/>
            <a:ext cx="6444208" cy="432048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35496" y="811659"/>
            <a:ext cx="8208912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Promotri istaknute riječi u sljedećim rečenicama</a:t>
            </a:r>
            <a:r>
              <a:rPr lang="hr-HR" sz="2400" dirty="0" smtClean="0">
                <a:solidFill>
                  <a:schemeClr val="bg1"/>
                </a:solidFill>
              </a:rPr>
              <a:t>.</a:t>
            </a:r>
            <a:endParaRPr lang="hr-HR" sz="2400" dirty="0">
              <a:solidFill>
                <a:schemeClr val="bg1"/>
              </a:solidFill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755576" y="1705372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Zaspao</a:t>
            </a:r>
            <a:r>
              <a:rPr lang="hr-HR" sz="2800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hr-HR" sz="2800" b="1" dirty="0" smtClean="0">
                <a:ln>
                  <a:solidFill>
                    <a:schemeClr val="tx1"/>
                  </a:solidFill>
                </a:ln>
              </a:rPr>
              <a:t>je</a:t>
            </a:r>
            <a:r>
              <a:rPr lang="hr-HR" sz="2800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hr-HR" sz="2800" dirty="0" smtClean="0"/>
              <a:t>naglo. </a:t>
            </a:r>
            <a:endParaRPr lang="hr-HR" sz="2800" dirty="0"/>
          </a:p>
        </p:txBody>
      </p:sp>
      <p:sp>
        <p:nvSpPr>
          <p:cNvPr id="6" name="TekstniOkvir 5"/>
          <p:cNvSpPr txBox="1"/>
          <p:nvPr/>
        </p:nvSpPr>
        <p:spPr>
          <a:xfrm>
            <a:off x="3851920" y="1705372"/>
            <a:ext cx="5292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Majka je gledala 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zaspala</a:t>
            </a:r>
            <a:r>
              <a:rPr lang="hr-HR" sz="2800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hr-HR" sz="2800" b="1" dirty="0" smtClean="0">
                <a:ln>
                  <a:solidFill>
                    <a:schemeClr val="tx1"/>
                  </a:solidFill>
                </a:ln>
              </a:rPr>
              <a:t>dječaka</a:t>
            </a:r>
            <a:r>
              <a:rPr lang="hr-HR" sz="2800" dirty="0" smtClean="0"/>
              <a:t>. </a:t>
            </a:r>
            <a:endParaRPr lang="hr-HR" sz="2800" dirty="0"/>
          </a:p>
        </p:txBody>
      </p:sp>
      <p:pic>
        <p:nvPicPr>
          <p:cNvPr id="11" name="Slika 10" descr="streelica 1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259632" y="2137420"/>
            <a:ext cx="144016" cy="505129"/>
          </a:xfrm>
          <a:prstGeom prst="rect">
            <a:avLst/>
          </a:prstGeom>
        </p:spPr>
      </p:pic>
      <p:pic>
        <p:nvPicPr>
          <p:cNvPr id="13" name="Slika 12" descr="strelica 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79713" y="2137421"/>
            <a:ext cx="144015" cy="506013"/>
          </a:xfrm>
          <a:prstGeom prst="rect">
            <a:avLst/>
          </a:prstGeom>
        </p:spPr>
      </p:pic>
      <p:pic>
        <p:nvPicPr>
          <p:cNvPr id="14" name="Slika 13" descr="glagolski obli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60" y="2695230"/>
            <a:ext cx="973714" cy="356571"/>
          </a:xfrm>
          <a:prstGeom prst="rect">
            <a:avLst/>
          </a:prstGeom>
        </p:spPr>
      </p:pic>
      <p:pic>
        <p:nvPicPr>
          <p:cNvPr id="15" name="Slika 14" descr="pom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35696" y="2695230"/>
            <a:ext cx="873143" cy="192000"/>
          </a:xfrm>
          <a:prstGeom prst="rect">
            <a:avLst/>
          </a:prstGeom>
        </p:spPr>
      </p:pic>
      <p:pic>
        <p:nvPicPr>
          <p:cNvPr id="16" name="Slika 15" descr="streelica 1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845308" y="2209428"/>
            <a:ext cx="123180" cy="432048"/>
          </a:xfrm>
          <a:prstGeom prst="rect">
            <a:avLst/>
          </a:prstGeom>
        </p:spPr>
      </p:pic>
      <p:pic>
        <p:nvPicPr>
          <p:cNvPr id="17" name="Slika 16" descr="strelica 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36440" y="2209428"/>
            <a:ext cx="122964" cy="432048"/>
          </a:xfrm>
          <a:prstGeom prst="rect">
            <a:avLst/>
          </a:prstGeom>
        </p:spPr>
      </p:pic>
      <p:pic>
        <p:nvPicPr>
          <p:cNvPr id="18" name="Slika 17" descr="pridjev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77439" y="2695230"/>
            <a:ext cx="758857" cy="196571"/>
          </a:xfrm>
          <a:prstGeom prst="rect">
            <a:avLst/>
          </a:prstGeom>
        </p:spPr>
      </p:pic>
      <p:pic>
        <p:nvPicPr>
          <p:cNvPr id="19" name="Slika 18" descr="imenica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40352" y="2695230"/>
            <a:ext cx="800000" cy="155429"/>
          </a:xfrm>
          <a:prstGeom prst="rect">
            <a:avLst/>
          </a:prstGeom>
        </p:spPr>
      </p:pic>
      <p:sp>
        <p:nvSpPr>
          <p:cNvPr id="20" name="TextBox 7"/>
          <p:cNvSpPr txBox="1"/>
          <p:nvPr/>
        </p:nvSpPr>
        <p:spPr>
          <a:xfrm>
            <a:off x="-1016" y="4657700"/>
            <a:ext cx="9145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latin typeface="Comic Sans MS" pitchFamily="66" charset="0"/>
              </a:rPr>
              <a:t>Što je 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omic Sans MS" pitchFamily="66" charset="0"/>
              </a:rPr>
              <a:t>zajedničko </a:t>
            </a:r>
            <a:r>
              <a:rPr lang="hr-HR" sz="2400" dirty="0" smtClean="0">
                <a:latin typeface="Comic Sans MS" pitchFamily="66" charset="0"/>
              </a:rPr>
              <a:t>glagolskomu obliku </a:t>
            </a:r>
            <a:r>
              <a:rPr lang="hr-HR" sz="2400" b="1" dirty="0" smtClean="0">
                <a:latin typeface="Comic Sans MS" pitchFamily="66" charset="0"/>
              </a:rPr>
              <a:t>zaspao</a:t>
            </a:r>
            <a:r>
              <a:rPr lang="hr-HR" sz="2400" dirty="0" smtClean="0">
                <a:latin typeface="Comic Sans MS" pitchFamily="66" charset="0"/>
              </a:rPr>
              <a:t> i </a:t>
            </a:r>
          </a:p>
          <a:p>
            <a:pPr algn="ctr"/>
            <a:r>
              <a:rPr lang="hr-HR" sz="2400" dirty="0" smtClean="0">
                <a:latin typeface="Comic Sans MS" pitchFamily="66" charset="0"/>
              </a:rPr>
              <a:t>pridjevu </a:t>
            </a:r>
            <a:r>
              <a:rPr lang="hr-HR" sz="2400" b="1" dirty="0" smtClean="0">
                <a:latin typeface="Comic Sans MS" pitchFamily="66" charset="0"/>
              </a:rPr>
              <a:t>zaspala</a:t>
            </a:r>
            <a:r>
              <a:rPr lang="hr-HR" sz="2400" dirty="0" smtClean="0">
                <a:latin typeface="Comic Sans MS" pitchFamily="66" charset="0"/>
              </a:rPr>
              <a:t>? </a:t>
            </a:r>
            <a:endParaRPr lang="hr-HR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cxnSp>
        <p:nvCxnSpPr>
          <p:cNvPr id="23" name="Ravni poveznik 22"/>
          <p:cNvCxnSpPr/>
          <p:nvPr/>
        </p:nvCxnSpPr>
        <p:spPr>
          <a:xfrm>
            <a:off x="827584" y="2137420"/>
            <a:ext cx="144016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Slika 24" descr="pridjev 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084169" y="3424520"/>
            <a:ext cx="1872208" cy="1950733"/>
          </a:xfrm>
          <a:prstGeom prst="rect">
            <a:avLst/>
          </a:prstGeom>
        </p:spPr>
      </p:pic>
      <p:sp>
        <p:nvSpPr>
          <p:cNvPr id="27" name="TextBox 7"/>
          <p:cNvSpPr txBox="1"/>
          <p:nvPr/>
        </p:nvSpPr>
        <p:spPr>
          <a:xfrm>
            <a:off x="0" y="49457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latin typeface="Comic Sans MS" pitchFamily="66" charset="0"/>
              </a:rPr>
              <a:t>Odredi 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omic Sans MS" pitchFamily="66" charset="0"/>
              </a:rPr>
              <a:t>padež </a:t>
            </a:r>
            <a:r>
              <a:rPr lang="hr-HR" sz="2400" dirty="0" smtClean="0">
                <a:latin typeface="Comic Sans MS" pitchFamily="66" charset="0"/>
              </a:rPr>
              <a:t>pridjevu i imenici.  </a:t>
            </a:r>
            <a:endParaRPr lang="hr-HR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28" name="Slika 27" descr="ne sklanja se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83568" y="3289548"/>
            <a:ext cx="1673143" cy="219429"/>
          </a:xfrm>
          <a:prstGeom prst="rect">
            <a:avLst/>
          </a:prstGeom>
        </p:spPr>
      </p:pic>
      <p:pic>
        <p:nvPicPr>
          <p:cNvPr id="29" name="Slika 28" descr="aaa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812360" y="2983262"/>
            <a:ext cx="1581714" cy="306286"/>
          </a:xfrm>
          <a:prstGeom prst="rect">
            <a:avLst/>
          </a:prstGeom>
        </p:spPr>
      </p:pic>
      <p:pic>
        <p:nvPicPr>
          <p:cNvPr id="30" name="Slika 29" descr="akuza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516216" y="2983262"/>
            <a:ext cx="1581714" cy="306286"/>
          </a:xfrm>
          <a:prstGeom prst="rect">
            <a:avLst/>
          </a:prstGeom>
        </p:spPr>
      </p:pic>
      <p:sp>
        <p:nvSpPr>
          <p:cNvPr id="31" name="TextBox 7"/>
          <p:cNvSpPr txBox="1"/>
          <p:nvPr/>
        </p:nvSpPr>
        <p:spPr>
          <a:xfrm>
            <a:off x="0" y="49457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latin typeface="Comic Sans MS" pitchFamily="66" charset="0"/>
              </a:rPr>
              <a:t>Tko je 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omic Sans MS" pitchFamily="66" charset="0"/>
              </a:rPr>
              <a:t>vršitelj radnje </a:t>
            </a:r>
            <a:r>
              <a:rPr lang="hr-HR" sz="2400" dirty="0" smtClean="0">
                <a:latin typeface="Comic Sans MS" pitchFamily="66" charset="0"/>
              </a:rPr>
              <a:t>u prvoj rečenici? </a:t>
            </a:r>
            <a:endParaRPr lang="hr-HR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34" name="Slika 33" descr="on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39552" y="1417340"/>
            <a:ext cx="566857" cy="260571"/>
          </a:xfrm>
          <a:prstGeom prst="rect">
            <a:avLst/>
          </a:prstGeom>
        </p:spPr>
      </p:pic>
      <p:sp>
        <p:nvSpPr>
          <p:cNvPr id="35" name="TextBox 7"/>
          <p:cNvSpPr txBox="1"/>
          <p:nvPr/>
        </p:nvSpPr>
        <p:spPr>
          <a:xfrm>
            <a:off x="0" y="49457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latin typeface="Comic Sans MS" pitchFamily="66" charset="0"/>
              </a:rPr>
              <a:t>Vrši li 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omic Sans MS" pitchFamily="66" charset="0"/>
              </a:rPr>
              <a:t>subjekt </a:t>
            </a:r>
            <a:r>
              <a:rPr lang="hr-HR" sz="2400" dirty="0" smtClean="0">
                <a:latin typeface="Comic Sans MS" pitchFamily="66" charset="0"/>
              </a:rPr>
              <a:t>radnju ili netko drugi vrši radnju na subjektu? </a:t>
            </a:r>
            <a:endParaRPr lang="hr-HR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36" name="Slika 35" descr="zaključak 01 copy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55576" y="4055208"/>
            <a:ext cx="8136904" cy="1659792"/>
          </a:xfrm>
          <a:prstGeom prst="rect">
            <a:avLst/>
          </a:prstGeom>
        </p:spPr>
      </p:pic>
      <p:sp>
        <p:nvSpPr>
          <p:cNvPr id="37" name="TekstniOkvir 36"/>
          <p:cNvSpPr txBox="1"/>
          <p:nvPr/>
        </p:nvSpPr>
        <p:spPr>
          <a:xfrm>
            <a:off x="1043608" y="4441676"/>
            <a:ext cx="6624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Glagolski oblik </a:t>
            </a:r>
            <a:r>
              <a:rPr lang="hr-HR" sz="2800" b="1" dirty="0" smtClean="0">
                <a:solidFill>
                  <a:srgbClr val="003300"/>
                </a:solidFill>
              </a:rPr>
              <a:t>kojim se izriče da </a:t>
            </a:r>
            <a:r>
              <a:rPr lang="hr-HR" sz="28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subjekt vrši radnju </a:t>
            </a:r>
            <a:r>
              <a:rPr lang="hr-HR" sz="2800" b="1" dirty="0" smtClean="0">
                <a:solidFill>
                  <a:srgbClr val="003300"/>
                </a:solidFill>
              </a:rPr>
              <a:t>zove se 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glagolski pridjev radni</a:t>
            </a:r>
            <a:r>
              <a:rPr lang="hr-HR" sz="2800" dirty="0" smtClean="0">
                <a:solidFill>
                  <a:srgbClr val="003300"/>
                </a:solidFill>
              </a:rPr>
              <a:t>.</a:t>
            </a:r>
            <a:endParaRPr lang="hr-HR" sz="2800" dirty="0">
              <a:ln>
                <a:solidFill>
                  <a:srgbClr val="003300"/>
                </a:solidFill>
              </a:ln>
              <a:solidFill>
                <a:srgbClr val="003300"/>
              </a:solidFill>
            </a:endParaRPr>
          </a:p>
        </p:txBody>
      </p:sp>
      <p:pic>
        <p:nvPicPr>
          <p:cNvPr id="40" name="Slika 39" descr="g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60855" y="3639670"/>
            <a:ext cx="1718857" cy="457143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42" name="Slika 41" descr="11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475657" y="132707"/>
            <a:ext cx="2304256" cy="16446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" name="Slika 43" descr="djevojčica.gif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668344" y="3793604"/>
            <a:ext cx="1044624" cy="1371739"/>
          </a:xfrm>
          <a:prstGeom prst="rect">
            <a:avLst/>
          </a:prstGeom>
        </p:spPr>
      </p:pic>
      <p:pic>
        <p:nvPicPr>
          <p:cNvPr id="47" name="Slika 46" descr="streela 1.gif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 rot="5655251">
            <a:off x="920604" y="3289080"/>
            <a:ext cx="426220" cy="149004"/>
          </a:xfrm>
          <a:prstGeom prst="rect">
            <a:avLst/>
          </a:prstGeom>
        </p:spPr>
      </p:pic>
      <p:pic>
        <p:nvPicPr>
          <p:cNvPr id="46" name="Slika 45" descr="1a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547664" y="193204"/>
            <a:ext cx="2080000" cy="16045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8" name="Zaobljeni pravokutnik 47"/>
          <p:cNvSpPr/>
          <p:nvPr/>
        </p:nvSpPr>
        <p:spPr>
          <a:xfrm>
            <a:off x="179512" y="3577580"/>
            <a:ext cx="1872208" cy="576064"/>
          </a:xfrm>
          <a:prstGeom prst="roundRect">
            <a:avLst/>
          </a:prstGeom>
          <a:noFill/>
          <a:ln w="127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500"/>
                            </p:stCondLst>
                            <p:childTnLst>
                              <p:par>
                                <p:cTn id="15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2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00"/>
                            </p:stCondLst>
                            <p:childTnLst>
                              <p:par>
                                <p:cTn id="19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00"/>
                            </p:stCondLst>
                            <p:childTnLst>
                              <p:par>
                                <p:cTn id="2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00"/>
                            </p:stCondLst>
                            <p:childTnLst>
                              <p:par>
                                <p:cTn id="2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000"/>
                            </p:stCondLst>
                            <p:childTnLst>
                              <p:par>
                                <p:cTn id="2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500"/>
                            </p:stCondLst>
                            <p:childTnLst>
                              <p:par>
                                <p:cTn id="25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3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500"/>
                            </p:stCondLst>
                            <p:childTnLst>
                              <p:par>
                                <p:cTn id="2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2000"/>
                            </p:stCondLst>
                            <p:childTnLst>
                              <p:par>
                                <p:cTn id="27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500"/>
                            </p:stCondLst>
                            <p:childTnLst>
                              <p:par>
                                <p:cTn id="28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1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9" grpId="1"/>
      <p:bldP spid="32" grpId="0"/>
      <p:bldP spid="32" grpId="1"/>
      <p:bldP spid="38" grpId="0"/>
      <p:bldP spid="38" grpId="1"/>
      <p:bldP spid="3" grpId="0" animBg="1"/>
      <p:bldP spid="4" grpId="0"/>
      <p:bldP spid="5" grpId="0"/>
      <p:bldP spid="6" grpId="0"/>
      <p:bldP spid="20" grpId="0"/>
      <p:bldP spid="20" grpId="1"/>
      <p:bldP spid="27" grpId="0"/>
      <p:bldP spid="27" grpId="1"/>
      <p:bldP spid="31" grpId="0"/>
      <p:bldP spid="31" grpId="1"/>
      <p:bldP spid="35" grpId="0"/>
      <p:bldP spid="35" grpId="1"/>
      <p:bldP spid="37" grpId="0"/>
      <p:bldP spid="37" grpId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ica 16"/>
          <p:cNvGraphicFramePr>
            <a:graphicFrameLocks noGrp="1"/>
          </p:cNvGraphicFramePr>
          <p:nvPr/>
        </p:nvGraphicFramePr>
        <p:xfrm>
          <a:off x="1428328" y="3073524"/>
          <a:ext cx="6096000" cy="201622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{F5AB1C69-6EDB-4FF4-983F-18BD219EF322}</a:tableStyleId>
              </a:tblPr>
              <a:tblGrid>
                <a:gridCol w="1080120"/>
                <a:gridCol w="2232248"/>
                <a:gridCol w="2783632"/>
              </a:tblGrid>
              <a:tr h="504056">
                <a:tc>
                  <a:txBody>
                    <a:bodyPr/>
                    <a:lstStyle/>
                    <a:p>
                      <a:endParaRPr lang="hr-HR" dirty="0">
                        <a:ln>
                          <a:solidFill>
                            <a:srgbClr val="00CC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>
                        <a:ln>
                          <a:solidFill>
                            <a:srgbClr val="00CC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dirty="0">
                        <a:ln>
                          <a:solidFill>
                            <a:srgbClr val="00CC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endParaRPr lang="hr-HR">
                        <a:ln>
                          <a:solidFill>
                            <a:srgbClr val="00CC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dirty="0">
                        <a:ln>
                          <a:solidFill>
                            <a:srgbClr val="00CC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dirty="0">
                        <a:ln>
                          <a:solidFill>
                            <a:srgbClr val="00CC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endParaRPr lang="hr-HR">
                        <a:ln>
                          <a:solidFill>
                            <a:srgbClr val="00CC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>
                        <a:ln>
                          <a:solidFill>
                            <a:srgbClr val="00CC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dirty="0">
                        <a:ln>
                          <a:solidFill>
                            <a:srgbClr val="00CC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endParaRPr lang="hr-HR">
                        <a:ln>
                          <a:solidFill>
                            <a:srgbClr val="00CC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>
                        <a:ln>
                          <a:solidFill>
                            <a:srgbClr val="00CC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dirty="0">
                        <a:ln>
                          <a:solidFill>
                            <a:srgbClr val="00CC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ekstniOkvir 1"/>
          <p:cNvSpPr txBox="1"/>
          <p:nvPr/>
        </p:nvSpPr>
        <p:spPr>
          <a:xfrm>
            <a:off x="395536" y="193204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Tvorba glagolskoga pridjeva radnog</a:t>
            </a:r>
            <a:endParaRPr lang="hr-HR" sz="2800" b="1" dirty="0">
              <a:ln>
                <a:solidFill>
                  <a:srgbClr val="003300"/>
                </a:solidFill>
              </a:ln>
              <a:solidFill>
                <a:srgbClr val="003300"/>
              </a:solidFill>
            </a:endParaRPr>
          </a:p>
        </p:txBody>
      </p:sp>
      <p:sp>
        <p:nvSpPr>
          <p:cNvPr id="3" name="Zaobljeni pravokutnik 2"/>
          <p:cNvSpPr/>
          <p:nvPr/>
        </p:nvSpPr>
        <p:spPr>
          <a:xfrm>
            <a:off x="0" y="811659"/>
            <a:ext cx="7092280" cy="432048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35496" y="811659"/>
            <a:ext cx="8208912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Promotri glagolski pridjev radni u prethodnoj rečenici</a:t>
            </a:r>
            <a:r>
              <a:rPr lang="hr-HR" sz="2400" dirty="0" smtClean="0">
                <a:solidFill>
                  <a:schemeClr val="bg1"/>
                </a:solidFill>
              </a:rPr>
              <a:t>.</a:t>
            </a:r>
            <a:endParaRPr lang="hr-HR" sz="2400" dirty="0">
              <a:solidFill>
                <a:schemeClr val="bg1"/>
              </a:solidFill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3059832" y="1489348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Zaspao</a:t>
            </a:r>
            <a:r>
              <a:rPr lang="hr-HR" sz="2800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hr-HR" sz="2800" b="1" dirty="0" smtClean="0">
                <a:ln>
                  <a:solidFill>
                    <a:schemeClr val="tx1"/>
                  </a:solidFill>
                </a:ln>
              </a:rPr>
              <a:t>je</a:t>
            </a:r>
            <a:r>
              <a:rPr lang="hr-HR" sz="2800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hr-HR" sz="2800" dirty="0" smtClean="0"/>
              <a:t>naglo. </a:t>
            </a:r>
            <a:endParaRPr lang="hr-HR" sz="2800" dirty="0"/>
          </a:p>
        </p:txBody>
      </p:sp>
      <p:sp>
        <p:nvSpPr>
          <p:cNvPr id="7" name="TextBox 7"/>
          <p:cNvSpPr txBox="1"/>
          <p:nvPr/>
        </p:nvSpPr>
        <p:spPr>
          <a:xfrm>
            <a:off x="0" y="49457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latin typeface="Comic Sans MS" pitchFamily="66" charset="0"/>
              </a:rPr>
              <a:t>Od koje je 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omic Sans MS" pitchFamily="66" charset="0"/>
              </a:rPr>
              <a:t>vrste riječi </a:t>
            </a:r>
            <a:r>
              <a:rPr lang="hr-HR" sz="2400" dirty="0" smtClean="0">
                <a:latin typeface="Comic Sans MS" pitchFamily="66" charset="0"/>
              </a:rPr>
              <a:t>nastala riječ </a:t>
            </a:r>
            <a:r>
              <a:rPr lang="hr-HR" sz="2400" b="1" dirty="0" smtClean="0">
                <a:latin typeface="Comic Sans MS" pitchFamily="66" charset="0"/>
              </a:rPr>
              <a:t>zaspao</a:t>
            </a:r>
            <a:r>
              <a:rPr lang="hr-HR" sz="2400" dirty="0" smtClean="0">
                <a:latin typeface="Comic Sans MS" pitchFamily="66" charset="0"/>
              </a:rPr>
              <a:t>? </a:t>
            </a:r>
            <a:endParaRPr lang="hr-HR" sz="2400" dirty="0">
              <a:latin typeface="Comic Sans MS" pitchFamily="66" charset="0"/>
            </a:endParaRPr>
          </a:p>
        </p:txBody>
      </p:sp>
      <p:pic>
        <p:nvPicPr>
          <p:cNvPr id="8" name="Slika 7" descr="in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78977" y="2497492"/>
            <a:ext cx="2473143" cy="288000"/>
          </a:xfrm>
          <a:prstGeom prst="rect">
            <a:avLst/>
          </a:prstGeom>
        </p:spPr>
      </p:pic>
      <p:pic>
        <p:nvPicPr>
          <p:cNvPr id="9" name="Slika 8" descr="streela 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655251">
            <a:off x="3584900" y="2156115"/>
            <a:ext cx="426220" cy="149004"/>
          </a:xfrm>
          <a:prstGeom prst="rect">
            <a:avLst/>
          </a:prstGeom>
        </p:spPr>
      </p:pic>
      <p:sp>
        <p:nvSpPr>
          <p:cNvPr id="10" name="TextBox 7"/>
          <p:cNvSpPr txBox="1"/>
          <p:nvPr/>
        </p:nvSpPr>
        <p:spPr>
          <a:xfrm>
            <a:off x="0" y="49457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latin typeface="Comic Sans MS" pitchFamily="66" charset="0"/>
              </a:rPr>
              <a:t>Može li </a:t>
            </a:r>
            <a:r>
              <a:rPr lang="hr-HR" sz="2400" b="1" dirty="0" smtClean="0">
                <a:latin typeface="Comic Sans MS" pitchFamily="66" charset="0"/>
              </a:rPr>
              <a:t>mijenjati</a:t>
            </a:r>
            <a:r>
              <a:rPr lang="hr-HR" sz="2400" dirty="0" smtClean="0">
                <a:latin typeface="Comic Sans MS" pitchFamily="66" charset="0"/>
              </a:rPr>
              <a:t> 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omic Sans MS" pitchFamily="66" charset="0"/>
              </a:rPr>
              <a:t>rod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latin typeface="Comic Sans MS" pitchFamily="66" charset="0"/>
              </a:rPr>
              <a:t> </a:t>
            </a:r>
            <a:r>
              <a:rPr lang="hr-HR" sz="2400" dirty="0" smtClean="0">
                <a:latin typeface="Comic Sans MS" pitchFamily="66" charset="0"/>
              </a:rPr>
              <a:t>i 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omic Sans MS" pitchFamily="66" charset="0"/>
              </a:rPr>
              <a:t>broj</a:t>
            </a:r>
            <a:r>
              <a:rPr lang="hr-HR" sz="2400" dirty="0" smtClean="0">
                <a:latin typeface="Comic Sans MS" pitchFamily="66" charset="0"/>
              </a:rPr>
              <a:t>? </a:t>
            </a:r>
            <a:endParaRPr lang="hr-HR" sz="2400" dirty="0">
              <a:latin typeface="Comic Sans MS" pitchFamily="66" charset="0"/>
            </a:endParaRPr>
          </a:p>
        </p:txBody>
      </p:sp>
      <p:pic>
        <p:nvPicPr>
          <p:cNvPr id="11" name="Slika 10" descr="jednin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3217540"/>
            <a:ext cx="878994" cy="232777"/>
          </a:xfrm>
          <a:prstGeom prst="rect">
            <a:avLst/>
          </a:prstGeom>
        </p:spPr>
      </p:pic>
      <p:pic>
        <p:nvPicPr>
          <p:cNvPr id="12" name="Slika 11" descr="množin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4128" y="3217540"/>
            <a:ext cx="1008111" cy="197392"/>
          </a:xfrm>
          <a:prstGeom prst="rect">
            <a:avLst/>
          </a:prstGeom>
        </p:spPr>
      </p:pic>
      <p:sp>
        <p:nvSpPr>
          <p:cNvPr id="14" name="TekstniOkvir 13"/>
          <p:cNvSpPr txBox="1"/>
          <p:nvPr/>
        </p:nvSpPr>
        <p:spPr>
          <a:xfrm>
            <a:off x="1691680" y="3649588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m</a:t>
            </a:r>
            <a:r>
              <a:rPr lang="hr-HR" sz="2000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.</a:t>
            </a:r>
            <a:r>
              <a:rPr lang="hr-HR" sz="20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 r</a:t>
            </a:r>
            <a:r>
              <a:rPr lang="hr-HR" sz="2000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.</a:t>
            </a:r>
            <a:endParaRPr lang="hr-HR" sz="2000" dirty="0">
              <a:ln>
                <a:solidFill>
                  <a:srgbClr val="003300"/>
                </a:solidFill>
              </a:ln>
              <a:solidFill>
                <a:srgbClr val="003300"/>
              </a:solidFill>
            </a:endParaRPr>
          </a:p>
        </p:txBody>
      </p:sp>
      <p:sp>
        <p:nvSpPr>
          <p:cNvPr id="15" name="TekstniOkvir 14"/>
          <p:cNvSpPr txBox="1"/>
          <p:nvPr/>
        </p:nvSpPr>
        <p:spPr>
          <a:xfrm>
            <a:off x="1691680" y="4113574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ž</a:t>
            </a:r>
            <a:r>
              <a:rPr lang="hr-HR" sz="2000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.</a:t>
            </a:r>
            <a:r>
              <a:rPr lang="hr-HR" sz="20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 r</a:t>
            </a:r>
            <a:r>
              <a:rPr lang="hr-HR" sz="2000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.</a:t>
            </a:r>
            <a:endParaRPr lang="hr-HR" sz="2000" dirty="0">
              <a:ln>
                <a:solidFill>
                  <a:srgbClr val="003300"/>
                </a:solidFill>
              </a:ln>
              <a:solidFill>
                <a:srgbClr val="003300"/>
              </a:solidFill>
            </a:endParaRPr>
          </a:p>
        </p:txBody>
      </p:sp>
      <p:sp>
        <p:nvSpPr>
          <p:cNvPr id="16" name="TekstniOkvir 15"/>
          <p:cNvSpPr txBox="1"/>
          <p:nvPr/>
        </p:nvSpPr>
        <p:spPr>
          <a:xfrm>
            <a:off x="1691680" y="4617630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s</a:t>
            </a:r>
            <a:r>
              <a:rPr lang="hr-HR" sz="2000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.</a:t>
            </a:r>
            <a:r>
              <a:rPr lang="hr-HR" sz="20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 r</a:t>
            </a:r>
            <a:r>
              <a:rPr lang="hr-HR" sz="2000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.</a:t>
            </a:r>
            <a:endParaRPr lang="hr-HR" sz="2000" dirty="0">
              <a:ln>
                <a:solidFill>
                  <a:srgbClr val="003300"/>
                </a:solidFill>
              </a:ln>
              <a:solidFill>
                <a:srgbClr val="003300"/>
              </a:solidFill>
            </a:endParaRPr>
          </a:p>
        </p:txBody>
      </p:sp>
      <p:pic>
        <p:nvPicPr>
          <p:cNvPr id="18" name="Slika 17" descr="za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78841" y="2497460"/>
            <a:ext cx="1449143" cy="288000"/>
          </a:xfrm>
          <a:prstGeom prst="rect">
            <a:avLst/>
          </a:prstGeom>
        </p:spPr>
      </p:pic>
      <p:sp>
        <p:nvSpPr>
          <p:cNvPr id="19" name="TekstniOkvir 18"/>
          <p:cNvSpPr txBox="1"/>
          <p:nvPr/>
        </p:nvSpPr>
        <p:spPr>
          <a:xfrm>
            <a:off x="2699792" y="3577580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zaspa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o</a:t>
            </a:r>
            <a:endParaRPr lang="hr-HR" sz="28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0" name="TekstniOkvir 19"/>
          <p:cNvSpPr txBox="1"/>
          <p:nvPr/>
        </p:nvSpPr>
        <p:spPr>
          <a:xfrm>
            <a:off x="2699792" y="4062472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zaspa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la</a:t>
            </a:r>
            <a:endParaRPr lang="hr-HR" sz="28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1" name="TekstniOkvir 20"/>
          <p:cNvSpPr txBox="1"/>
          <p:nvPr/>
        </p:nvSpPr>
        <p:spPr>
          <a:xfrm>
            <a:off x="2699792" y="4566528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zaspa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lo</a:t>
            </a:r>
            <a:endParaRPr lang="hr-HR" sz="28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2" name="TekstniOkvir 21"/>
          <p:cNvSpPr txBox="1"/>
          <p:nvPr/>
        </p:nvSpPr>
        <p:spPr>
          <a:xfrm>
            <a:off x="5364088" y="3577580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zaspa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li</a:t>
            </a:r>
            <a:endParaRPr lang="hr-HR" sz="28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3" name="TekstniOkvir 22"/>
          <p:cNvSpPr txBox="1"/>
          <p:nvPr/>
        </p:nvSpPr>
        <p:spPr>
          <a:xfrm>
            <a:off x="5364088" y="4062472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zaspa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le</a:t>
            </a:r>
            <a:endParaRPr lang="hr-HR" sz="28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4" name="TekstniOkvir 23"/>
          <p:cNvSpPr txBox="1"/>
          <p:nvPr/>
        </p:nvSpPr>
        <p:spPr>
          <a:xfrm>
            <a:off x="5364088" y="4566528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zaspa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la</a:t>
            </a:r>
            <a:endParaRPr lang="hr-HR" sz="28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25" name="Slika 24" descr="djevojčica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08304" y="3530733"/>
            <a:ext cx="1224136" cy="1607464"/>
          </a:xfrm>
          <a:prstGeom prst="rect">
            <a:avLst/>
          </a:prstGeom>
        </p:spPr>
      </p:pic>
      <p:pic>
        <p:nvPicPr>
          <p:cNvPr id="26" name="Slika 25" descr="zaključak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08104" y="1417340"/>
            <a:ext cx="2436572" cy="19657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0"/>
                            </p:stCondLst>
                            <p:childTnLst>
                              <p:par>
                                <p:cTn id="1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7" grpId="0"/>
      <p:bldP spid="7" grpId="1"/>
      <p:bldP spid="10" grpId="0"/>
      <p:bldP spid="10" grpId="1"/>
      <p:bldP spid="14" grpId="0"/>
      <p:bldP spid="15" grpId="0"/>
      <p:bldP spid="16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395536" y="193204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DOBRO JE ZNATI </a:t>
            </a:r>
            <a:r>
              <a:rPr lang="hr-HR" sz="2800" dirty="0" smtClean="0">
                <a:solidFill>
                  <a:srgbClr val="003300"/>
                </a:solidFill>
              </a:rPr>
              <a:t>–</a:t>
            </a:r>
            <a:r>
              <a:rPr lang="hr-HR" sz="28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 glasovne promjene  </a:t>
            </a:r>
            <a:endParaRPr lang="hr-HR" sz="2800" b="1" dirty="0">
              <a:ln>
                <a:solidFill>
                  <a:srgbClr val="003300"/>
                </a:solidFill>
              </a:ln>
              <a:solidFill>
                <a:srgbClr val="003300"/>
              </a:solidFill>
            </a:endParaRPr>
          </a:p>
        </p:txBody>
      </p:sp>
      <p:sp>
        <p:nvSpPr>
          <p:cNvPr id="3" name="Zaobljeni pravokutnik 2"/>
          <p:cNvSpPr/>
          <p:nvPr/>
        </p:nvSpPr>
        <p:spPr>
          <a:xfrm>
            <a:off x="0" y="811658"/>
            <a:ext cx="7452320" cy="893713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35496" y="811659"/>
            <a:ext cx="9108504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Usporedi nastavak za muški rod s nastavcima za ženski</a:t>
            </a:r>
          </a:p>
          <a:p>
            <a:r>
              <a:rPr lang="hr-HR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i srednji rod u glagolskomu pridjevu radnom</a:t>
            </a:r>
            <a:r>
              <a:rPr lang="hr-HR" sz="2400" dirty="0" smtClean="0">
                <a:solidFill>
                  <a:schemeClr val="bg1"/>
                </a:solidFill>
              </a:rPr>
              <a:t>.</a:t>
            </a:r>
            <a:endParaRPr lang="hr-HR" sz="2400" dirty="0">
              <a:solidFill>
                <a:schemeClr val="bg1"/>
              </a:solidFill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1475656" y="2694320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zaspa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o</a:t>
            </a:r>
            <a:endParaRPr lang="hr-HR" sz="28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3419872" y="2694320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zaspa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la</a:t>
            </a:r>
            <a:endParaRPr lang="hr-HR" sz="28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5724128" y="2694320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zaspa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lo</a:t>
            </a:r>
            <a:endParaRPr lang="hr-HR" sz="28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1691680" y="2209428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ln>
                  <a:solidFill>
                    <a:srgbClr val="003366"/>
                  </a:solidFill>
                </a:ln>
                <a:solidFill>
                  <a:srgbClr val="003366"/>
                </a:solidFill>
              </a:rPr>
              <a:t>m</a:t>
            </a:r>
            <a:r>
              <a:rPr lang="hr-HR" sz="2000" dirty="0" smtClean="0">
                <a:solidFill>
                  <a:srgbClr val="003366"/>
                </a:solidFill>
              </a:rPr>
              <a:t>.</a:t>
            </a:r>
            <a:r>
              <a:rPr lang="hr-HR" sz="2000" b="1" dirty="0" smtClean="0">
                <a:ln>
                  <a:solidFill>
                    <a:srgbClr val="003366"/>
                  </a:solidFill>
                </a:ln>
                <a:solidFill>
                  <a:srgbClr val="003366"/>
                </a:solidFill>
              </a:rPr>
              <a:t> r</a:t>
            </a:r>
            <a:r>
              <a:rPr lang="hr-HR" sz="2000" dirty="0" smtClean="0">
                <a:solidFill>
                  <a:srgbClr val="003366"/>
                </a:solidFill>
              </a:rPr>
              <a:t>.</a:t>
            </a:r>
            <a:endParaRPr lang="hr-HR" sz="2000" dirty="0">
              <a:solidFill>
                <a:srgbClr val="003366"/>
              </a:solidFill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3707904" y="2209428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ln>
                  <a:solidFill>
                    <a:srgbClr val="003366"/>
                  </a:solidFill>
                </a:ln>
                <a:solidFill>
                  <a:srgbClr val="003366"/>
                </a:solidFill>
              </a:rPr>
              <a:t>ž</a:t>
            </a:r>
            <a:r>
              <a:rPr lang="hr-HR" sz="2000" dirty="0" smtClean="0">
                <a:solidFill>
                  <a:srgbClr val="003366"/>
                </a:solidFill>
              </a:rPr>
              <a:t>.</a:t>
            </a:r>
            <a:r>
              <a:rPr lang="hr-HR" sz="2000" b="1" dirty="0" smtClean="0">
                <a:ln>
                  <a:solidFill>
                    <a:srgbClr val="003366"/>
                  </a:solidFill>
                </a:ln>
                <a:solidFill>
                  <a:srgbClr val="003366"/>
                </a:solidFill>
              </a:rPr>
              <a:t> r</a:t>
            </a:r>
            <a:r>
              <a:rPr lang="hr-HR" sz="2000" dirty="0" smtClean="0">
                <a:solidFill>
                  <a:srgbClr val="003366"/>
                </a:solidFill>
              </a:rPr>
              <a:t>.</a:t>
            </a:r>
            <a:endParaRPr lang="hr-HR" sz="2000" dirty="0">
              <a:solidFill>
                <a:srgbClr val="003366"/>
              </a:solidFill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5940152" y="2209428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ln>
                  <a:solidFill>
                    <a:srgbClr val="003366"/>
                  </a:solidFill>
                </a:ln>
                <a:solidFill>
                  <a:srgbClr val="003366"/>
                </a:solidFill>
              </a:rPr>
              <a:t>s</a:t>
            </a:r>
            <a:r>
              <a:rPr lang="hr-HR" sz="2000" dirty="0" smtClean="0">
                <a:solidFill>
                  <a:srgbClr val="003366"/>
                </a:solidFill>
              </a:rPr>
              <a:t>.</a:t>
            </a:r>
            <a:r>
              <a:rPr lang="hr-HR" sz="2000" b="1" dirty="0" smtClean="0">
                <a:ln>
                  <a:solidFill>
                    <a:srgbClr val="003366"/>
                  </a:solidFill>
                </a:ln>
                <a:solidFill>
                  <a:srgbClr val="003366"/>
                </a:solidFill>
              </a:rPr>
              <a:t> r</a:t>
            </a:r>
            <a:r>
              <a:rPr lang="hr-HR" sz="2000" dirty="0" smtClean="0">
                <a:solidFill>
                  <a:srgbClr val="003366"/>
                </a:solidFill>
              </a:rPr>
              <a:t>.</a:t>
            </a:r>
            <a:endParaRPr lang="hr-HR" sz="2000" dirty="0">
              <a:solidFill>
                <a:srgbClr val="003366"/>
              </a:solidFill>
            </a:endParaRPr>
          </a:p>
        </p:txBody>
      </p:sp>
      <p:sp>
        <p:nvSpPr>
          <p:cNvPr id="11" name="TextBox 7"/>
          <p:cNvSpPr txBox="1"/>
          <p:nvPr/>
        </p:nvSpPr>
        <p:spPr>
          <a:xfrm>
            <a:off x="0" y="494573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latin typeface="Comic Sans MS" pitchFamily="66" charset="0"/>
              </a:rPr>
              <a:t>Što </a:t>
            </a:r>
            <a:r>
              <a:rPr lang="hr-HR" sz="2400" b="1" dirty="0" smtClean="0">
                <a:latin typeface="Comic Sans MS" pitchFamily="66" charset="0"/>
              </a:rPr>
              <a:t>uočavaš</a:t>
            </a:r>
            <a:r>
              <a:rPr lang="hr-HR" sz="2400" dirty="0" smtClean="0">
                <a:latin typeface="Comic Sans MS" pitchFamily="66" charset="0"/>
              </a:rPr>
              <a:t>?</a:t>
            </a:r>
          </a:p>
          <a:p>
            <a:pPr algn="ctr"/>
            <a:endParaRPr lang="hr-HR" sz="2400" dirty="0">
              <a:latin typeface="Comic Sans MS" pitchFamily="66" charset="0"/>
            </a:endParaRPr>
          </a:p>
        </p:txBody>
      </p:sp>
      <p:pic>
        <p:nvPicPr>
          <p:cNvPr id="12" name="Slika 11" descr="krug crveni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137420"/>
            <a:ext cx="1937638" cy="1296144"/>
          </a:xfrm>
          <a:prstGeom prst="rect">
            <a:avLst/>
          </a:prstGeom>
        </p:spPr>
      </p:pic>
      <p:pic>
        <p:nvPicPr>
          <p:cNvPr id="13" name="Slika 12" descr="streelica 1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3145532"/>
            <a:ext cx="114300" cy="432048"/>
          </a:xfrm>
          <a:prstGeom prst="rect">
            <a:avLst/>
          </a:prstGeom>
        </p:spPr>
      </p:pic>
      <p:sp>
        <p:nvSpPr>
          <p:cNvPr id="14" name="TekstniOkvir 13"/>
          <p:cNvSpPr txBox="1"/>
          <p:nvPr/>
        </p:nvSpPr>
        <p:spPr>
          <a:xfrm>
            <a:off x="1475656" y="3577580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 smtClean="0"/>
              <a:t>zaspa</a:t>
            </a:r>
            <a:r>
              <a:rPr lang="hr-HR" sz="28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l</a:t>
            </a:r>
            <a:endParaRPr lang="hr-HR" sz="28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5" name="TekstniOkvir 14"/>
          <p:cNvSpPr txBox="1"/>
          <p:nvPr/>
        </p:nvSpPr>
        <p:spPr>
          <a:xfrm>
            <a:off x="2627784" y="3577580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(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l </a:t>
            </a:r>
            <a:r>
              <a:rPr lang="hr-HR" sz="2800" dirty="0" smtClean="0"/>
              <a:t>&gt; 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o </a:t>
            </a:r>
            <a:r>
              <a:rPr lang="hr-HR" sz="2800" dirty="0" smtClean="0"/>
              <a:t>– </a:t>
            </a:r>
            <a:r>
              <a:rPr lang="hr-HR" sz="2800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vokalizacija</a:t>
            </a:r>
            <a:r>
              <a:rPr lang="hr-HR" sz="2800" dirty="0" smtClean="0"/>
              <a:t>) &gt; zaspa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o</a:t>
            </a:r>
            <a:endParaRPr lang="hr-HR" sz="28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6" name="Slika 15" descr="zaključak 01 cop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055208"/>
            <a:ext cx="8280920" cy="1659792"/>
          </a:xfrm>
          <a:prstGeom prst="rect">
            <a:avLst/>
          </a:prstGeom>
        </p:spPr>
      </p:pic>
      <p:sp>
        <p:nvSpPr>
          <p:cNvPr id="17" name="TekstniOkvir 16"/>
          <p:cNvSpPr txBox="1"/>
          <p:nvPr/>
        </p:nvSpPr>
        <p:spPr>
          <a:xfrm>
            <a:off x="539552" y="4441676"/>
            <a:ext cx="7128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 smtClean="0">
                <a:solidFill>
                  <a:srgbClr val="003300"/>
                </a:solidFill>
              </a:rPr>
              <a:t>Glas</a:t>
            </a:r>
            <a:r>
              <a:rPr lang="hr-HR" sz="2800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 </a:t>
            </a:r>
            <a:r>
              <a:rPr lang="hr-HR" sz="28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l </a:t>
            </a:r>
            <a:r>
              <a:rPr lang="hr-HR" sz="2800" dirty="0" smtClean="0">
                <a:solidFill>
                  <a:srgbClr val="003300"/>
                </a:solidFill>
              </a:rPr>
              <a:t>na kraju riječi prelazi u </a:t>
            </a:r>
            <a:r>
              <a:rPr lang="hr-HR" sz="28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o</a:t>
            </a:r>
            <a:r>
              <a:rPr lang="hr-HR" sz="2800" dirty="0" smtClean="0">
                <a:solidFill>
                  <a:srgbClr val="003300"/>
                </a:solidFill>
              </a:rPr>
              <a:t>. </a:t>
            </a:r>
          </a:p>
          <a:p>
            <a:pPr algn="ctr"/>
            <a:r>
              <a:rPr lang="hr-HR" sz="2800" dirty="0" smtClean="0">
                <a:solidFill>
                  <a:srgbClr val="003300"/>
                </a:solidFill>
              </a:rPr>
              <a:t>Takva se glasovna promjena zove 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vokalizacija</a:t>
            </a:r>
            <a:r>
              <a:rPr lang="hr-HR" sz="2800" dirty="0" smtClean="0">
                <a:solidFill>
                  <a:srgbClr val="003300"/>
                </a:solidFill>
              </a:rPr>
              <a:t>. </a:t>
            </a:r>
            <a:endParaRPr lang="hr-HR" sz="2800" dirty="0">
              <a:ln>
                <a:solidFill>
                  <a:srgbClr val="003300"/>
                </a:solidFill>
              </a:ln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1" grpId="1"/>
      <p:bldP spid="14" grpId="0"/>
      <p:bldP spid="14" grpId="1"/>
      <p:bldP spid="15" grpId="0"/>
      <p:bldP spid="17" grpId="0"/>
      <p:bldP spid="1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3491873" y="1489348"/>
            <a:ext cx="284490" cy="432048"/>
          </a:xfrm>
          <a:prstGeom prst="hexagon">
            <a:avLst>
              <a:gd name="adj" fmla="val 0"/>
              <a:gd name="vf" fmla="val 115470"/>
            </a:avLst>
          </a:prstGeom>
          <a:solidFill>
            <a:srgbClr val="00FFFF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endParaRPr lang="sr-Latn-CS">
              <a:latin typeface="Calibri" pitchFamily="34" charset="0"/>
            </a:endParaRPr>
          </a:p>
        </p:txBody>
      </p:sp>
      <p:sp>
        <p:nvSpPr>
          <p:cNvPr id="2" name="TekstniOkvir 1"/>
          <p:cNvSpPr txBox="1"/>
          <p:nvPr/>
        </p:nvSpPr>
        <p:spPr>
          <a:xfrm>
            <a:off x="395536" y="193204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DOBRO JE ZNATI </a:t>
            </a:r>
            <a:r>
              <a:rPr lang="hr-HR" sz="2800" dirty="0" smtClean="0">
                <a:solidFill>
                  <a:srgbClr val="003300"/>
                </a:solidFill>
              </a:rPr>
              <a:t>–</a:t>
            </a:r>
            <a:r>
              <a:rPr lang="hr-HR" sz="28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 glasovne promjene  </a:t>
            </a:r>
            <a:endParaRPr lang="hr-HR" sz="2800" b="1" dirty="0">
              <a:ln>
                <a:solidFill>
                  <a:srgbClr val="003300"/>
                </a:solidFill>
              </a:ln>
              <a:solidFill>
                <a:srgbClr val="003300"/>
              </a:solidFill>
            </a:endParaRPr>
          </a:p>
        </p:txBody>
      </p:sp>
      <p:sp>
        <p:nvSpPr>
          <p:cNvPr id="3" name="Zaobljeni pravokutnik 2"/>
          <p:cNvSpPr/>
          <p:nvPr/>
        </p:nvSpPr>
        <p:spPr>
          <a:xfrm>
            <a:off x="0" y="811659"/>
            <a:ext cx="1475656" cy="461666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35496" y="811659"/>
            <a:ext cx="9108504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Promotri</a:t>
            </a:r>
            <a:r>
              <a:rPr lang="hr-HR" sz="2400" dirty="0" smtClean="0">
                <a:solidFill>
                  <a:schemeClr val="bg1"/>
                </a:solidFill>
              </a:rPr>
              <a:t>.</a:t>
            </a:r>
            <a:endParaRPr lang="hr-HR" sz="2400" dirty="0">
              <a:solidFill>
                <a:schemeClr val="bg1"/>
              </a:solidFill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3131840" y="1417340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 smtClean="0"/>
              <a:t>htje</a:t>
            </a:r>
            <a:r>
              <a:rPr lang="hr-HR" sz="28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o</a:t>
            </a:r>
            <a:r>
              <a:rPr lang="hr-HR" sz="2800" dirty="0" smtClean="0"/>
              <a:t> &gt; hti</a:t>
            </a:r>
            <a:r>
              <a:rPr lang="hr-HR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o</a:t>
            </a:r>
            <a:endParaRPr lang="hr-HR" sz="28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94573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latin typeface="Comic Sans MS" pitchFamily="66" charset="0"/>
              </a:rPr>
              <a:t>Što </a:t>
            </a:r>
            <a:r>
              <a:rPr lang="hr-HR" sz="2400" b="1" dirty="0" smtClean="0">
                <a:latin typeface="Comic Sans MS" pitchFamily="66" charset="0"/>
              </a:rPr>
              <a:t>uočavaš</a:t>
            </a:r>
            <a:r>
              <a:rPr lang="hr-HR" sz="2400" dirty="0" smtClean="0">
                <a:latin typeface="Comic Sans MS" pitchFamily="66" charset="0"/>
              </a:rPr>
              <a:t>?</a:t>
            </a:r>
          </a:p>
          <a:p>
            <a:pPr algn="ctr"/>
            <a:endParaRPr lang="hr-HR" sz="2400" dirty="0">
              <a:latin typeface="Comic Sans MS" pitchFamily="66" charset="0"/>
            </a:endParaRPr>
          </a:p>
        </p:txBody>
      </p:sp>
      <p:pic>
        <p:nvPicPr>
          <p:cNvPr id="12" name="Slika 11" descr="zaključak 01 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055208"/>
            <a:ext cx="8280920" cy="1659792"/>
          </a:xfrm>
          <a:prstGeom prst="rect">
            <a:avLst/>
          </a:prstGeom>
        </p:spPr>
      </p:pic>
      <p:sp>
        <p:nvSpPr>
          <p:cNvPr id="13" name="TekstniOkvir 12"/>
          <p:cNvSpPr txBox="1"/>
          <p:nvPr/>
        </p:nvSpPr>
        <p:spPr>
          <a:xfrm>
            <a:off x="899592" y="4441676"/>
            <a:ext cx="6408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 smtClean="0">
                <a:solidFill>
                  <a:srgbClr val="003300"/>
                </a:solidFill>
              </a:rPr>
              <a:t>U muškome rodu jednine </a:t>
            </a:r>
            <a:r>
              <a:rPr lang="hr-HR" sz="28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je</a:t>
            </a:r>
            <a:r>
              <a:rPr lang="hr-HR" sz="2800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 </a:t>
            </a:r>
            <a:r>
              <a:rPr lang="hr-HR" sz="2800" dirty="0" smtClean="0">
                <a:solidFill>
                  <a:srgbClr val="003300"/>
                </a:solidFill>
              </a:rPr>
              <a:t>ispred </a:t>
            </a:r>
            <a:r>
              <a:rPr lang="hr-HR" sz="28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o</a:t>
            </a:r>
            <a:r>
              <a:rPr lang="hr-HR" sz="2800" dirty="0" smtClean="0">
                <a:solidFill>
                  <a:srgbClr val="003300"/>
                </a:solidFill>
              </a:rPr>
              <a:t> prelazi u </a:t>
            </a:r>
            <a:r>
              <a:rPr lang="hr-HR" sz="28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i</a:t>
            </a:r>
            <a:r>
              <a:rPr lang="hr-HR" sz="2800" dirty="0" smtClean="0">
                <a:solidFill>
                  <a:srgbClr val="003300"/>
                </a:solidFill>
              </a:rPr>
              <a:t>.  </a:t>
            </a:r>
            <a:endParaRPr lang="hr-HR" sz="2800" dirty="0">
              <a:ln>
                <a:solidFill>
                  <a:srgbClr val="003300"/>
                </a:solidFill>
              </a:ln>
              <a:solidFill>
                <a:srgbClr val="003300"/>
              </a:solidFill>
            </a:endParaRPr>
          </a:p>
        </p:txBody>
      </p:sp>
      <p:pic>
        <p:nvPicPr>
          <p:cNvPr id="15" name="Slika 14" descr="11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1921396"/>
            <a:ext cx="2697933" cy="22322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3" grpId="0" animBg="1"/>
      <p:bldP spid="4" grpId="0"/>
      <p:bldP spid="5" grpId="0"/>
      <p:bldP spid="8" grpId="0"/>
      <p:bldP spid="8" grpId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Slika 28" descr="2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3289548"/>
            <a:ext cx="2070857" cy="2157714"/>
          </a:xfrm>
          <a:prstGeom prst="rect">
            <a:avLst/>
          </a:prstGeom>
        </p:spPr>
      </p:pic>
      <p:pic>
        <p:nvPicPr>
          <p:cNvPr id="26" name="Slika 25" descr="djevojčic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3816152"/>
            <a:ext cx="1152128" cy="1512907"/>
          </a:xfrm>
          <a:prstGeom prst="rect">
            <a:avLst/>
          </a:prstGeom>
        </p:spPr>
      </p:pic>
      <p:sp>
        <p:nvSpPr>
          <p:cNvPr id="2" name="TekstniOkvir 1"/>
          <p:cNvSpPr txBox="1"/>
          <p:nvPr/>
        </p:nvSpPr>
        <p:spPr>
          <a:xfrm>
            <a:off x="395536" y="193204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Glagolski pridjev trpni</a:t>
            </a:r>
            <a:endParaRPr lang="hr-HR" sz="2800" b="1" dirty="0">
              <a:ln>
                <a:solidFill>
                  <a:srgbClr val="003300"/>
                </a:solidFill>
              </a:ln>
              <a:solidFill>
                <a:srgbClr val="003300"/>
              </a:solidFill>
            </a:endParaRPr>
          </a:p>
        </p:txBody>
      </p:sp>
      <p:sp>
        <p:nvSpPr>
          <p:cNvPr id="3" name="Zaobljeni pravokutnik 2"/>
          <p:cNvSpPr/>
          <p:nvPr/>
        </p:nvSpPr>
        <p:spPr>
          <a:xfrm>
            <a:off x="0" y="811659"/>
            <a:ext cx="6444208" cy="432048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35496" y="811659"/>
            <a:ext cx="8208912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Promotri istaknute riječi u sljedećim rečenicama</a:t>
            </a:r>
            <a:r>
              <a:rPr lang="hr-HR" sz="2400" dirty="0" smtClean="0">
                <a:solidFill>
                  <a:schemeClr val="bg1"/>
                </a:solidFill>
              </a:rPr>
              <a:t>.</a:t>
            </a:r>
            <a:endParaRPr lang="hr-HR" sz="2400" dirty="0">
              <a:solidFill>
                <a:schemeClr val="bg1"/>
              </a:solidFill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611560" y="1705372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 smtClean="0"/>
              <a:t>Malduh</a:t>
            </a:r>
            <a:r>
              <a:rPr lang="hr-HR" sz="2800" dirty="0" smtClean="0"/>
              <a:t> je 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izmučen</a:t>
            </a:r>
            <a:r>
              <a:rPr lang="hr-HR" sz="2800" dirty="0" smtClean="0"/>
              <a:t>.</a:t>
            </a:r>
            <a:endParaRPr lang="hr-HR" sz="2800" dirty="0"/>
          </a:p>
        </p:txBody>
      </p:sp>
      <p:sp>
        <p:nvSpPr>
          <p:cNvPr id="6" name="TekstniOkvir 5"/>
          <p:cNvSpPr txBox="1"/>
          <p:nvPr/>
        </p:nvSpPr>
        <p:spPr>
          <a:xfrm>
            <a:off x="4572000" y="1705372"/>
            <a:ext cx="4211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Izmučeni</a:t>
            </a:r>
            <a:r>
              <a:rPr lang="hr-HR" sz="2800" dirty="0" smtClean="0"/>
              <a:t> je </a:t>
            </a:r>
            <a:r>
              <a:rPr lang="hr-HR" sz="2800" dirty="0" err="1" smtClean="0"/>
              <a:t>Malduh</a:t>
            </a:r>
            <a:r>
              <a:rPr lang="hr-HR" sz="2800" dirty="0" smtClean="0"/>
              <a:t> zaspao. </a:t>
            </a:r>
            <a:endParaRPr lang="hr-HR" sz="2800" dirty="0"/>
          </a:p>
        </p:txBody>
      </p:sp>
      <p:pic>
        <p:nvPicPr>
          <p:cNvPr id="7" name="Slika 6" descr="streelica 1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2209428"/>
            <a:ext cx="123486" cy="433121"/>
          </a:xfrm>
          <a:prstGeom prst="rect">
            <a:avLst/>
          </a:prstGeom>
        </p:spPr>
      </p:pic>
      <p:pic>
        <p:nvPicPr>
          <p:cNvPr id="8" name="Slika 7" descr="strelica 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979712" y="2209555"/>
            <a:ext cx="123486" cy="433879"/>
          </a:xfrm>
          <a:prstGeom prst="rect">
            <a:avLst/>
          </a:prstGeom>
        </p:spPr>
      </p:pic>
      <p:pic>
        <p:nvPicPr>
          <p:cNvPr id="9" name="Slika 8" descr="glagolski obli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83768" y="2716953"/>
            <a:ext cx="973714" cy="356571"/>
          </a:xfrm>
          <a:prstGeom prst="rect">
            <a:avLst/>
          </a:prstGeom>
        </p:spPr>
      </p:pic>
      <p:pic>
        <p:nvPicPr>
          <p:cNvPr id="10" name="Slika 9" descr="pom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75656" y="2737508"/>
            <a:ext cx="873143" cy="192000"/>
          </a:xfrm>
          <a:prstGeom prst="rect">
            <a:avLst/>
          </a:prstGeom>
        </p:spPr>
      </p:pic>
      <p:cxnSp>
        <p:nvCxnSpPr>
          <p:cNvPr id="11" name="Ravni poveznik 10"/>
          <p:cNvCxnSpPr/>
          <p:nvPr/>
        </p:nvCxnSpPr>
        <p:spPr>
          <a:xfrm>
            <a:off x="1835696" y="2137420"/>
            <a:ext cx="165618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Slika 12" descr="streelica 1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220072" y="2209428"/>
            <a:ext cx="123180" cy="432048"/>
          </a:xfrm>
          <a:prstGeom prst="rect">
            <a:avLst/>
          </a:prstGeom>
        </p:spPr>
      </p:pic>
      <p:pic>
        <p:nvPicPr>
          <p:cNvPr id="14" name="Slika 13" descr="strelica 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20416" y="2209428"/>
            <a:ext cx="122964" cy="432048"/>
          </a:xfrm>
          <a:prstGeom prst="rect">
            <a:avLst/>
          </a:prstGeom>
        </p:spPr>
      </p:pic>
      <p:pic>
        <p:nvPicPr>
          <p:cNvPr id="15" name="Slika 14" descr="pridjev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52203" y="2695230"/>
            <a:ext cx="758857" cy="196571"/>
          </a:xfrm>
          <a:prstGeom prst="rect">
            <a:avLst/>
          </a:prstGeom>
        </p:spPr>
      </p:pic>
      <p:pic>
        <p:nvPicPr>
          <p:cNvPr id="16" name="Slika 15" descr="imenica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24328" y="2695230"/>
            <a:ext cx="800000" cy="155429"/>
          </a:xfrm>
          <a:prstGeom prst="rect">
            <a:avLst/>
          </a:prstGeom>
        </p:spPr>
      </p:pic>
      <p:sp>
        <p:nvSpPr>
          <p:cNvPr id="20" name="TextBox 7"/>
          <p:cNvSpPr txBox="1"/>
          <p:nvPr/>
        </p:nvSpPr>
        <p:spPr>
          <a:xfrm>
            <a:off x="-1016" y="4884003"/>
            <a:ext cx="9145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latin typeface="Comic Sans MS" pitchFamily="66" charset="0"/>
              </a:rPr>
              <a:t>Što je 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omic Sans MS" pitchFamily="66" charset="0"/>
              </a:rPr>
              <a:t>zajedničko </a:t>
            </a:r>
            <a:r>
              <a:rPr lang="hr-HR" sz="2400" dirty="0" smtClean="0">
                <a:latin typeface="Comic Sans MS" pitchFamily="66" charset="0"/>
              </a:rPr>
              <a:t>glagolskomu obliku </a:t>
            </a:r>
            <a:r>
              <a:rPr lang="hr-HR" sz="2400" b="1" dirty="0" smtClean="0">
                <a:latin typeface="Comic Sans MS" pitchFamily="66" charset="0"/>
              </a:rPr>
              <a:t>izmučen</a:t>
            </a:r>
            <a:r>
              <a:rPr lang="hr-HR" sz="2400" dirty="0" smtClean="0">
                <a:latin typeface="Comic Sans MS" pitchFamily="66" charset="0"/>
              </a:rPr>
              <a:t> i </a:t>
            </a:r>
          </a:p>
          <a:p>
            <a:pPr algn="ctr"/>
            <a:r>
              <a:rPr lang="hr-HR" sz="2400" dirty="0" smtClean="0">
                <a:latin typeface="Comic Sans MS" pitchFamily="66" charset="0"/>
              </a:rPr>
              <a:t>pridjevu </a:t>
            </a:r>
            <a:r>
              <a:rPr lang="hr-HR" sz="2400" b="1" dirty="0" smtClean="0">
                <a:latin typeface="Comic Sans MS" pitchFamily="66" charset="0"/>
              </a:rPr>
              <a:t>izmučeni</a:t>
            </a:r>
            <a:r>
              <a:rPr lang="hr-HR" sz="2400" dirty="0" smtClean="0">
                <a:latin typeface="Comic Sans MS" pitchFamily="66" charset="0"/>
              </a:rPr>
              <a:t>? </a:t>
            </a:r>
            <a:endParaRPr lang="hr-HR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3" name="TextBox 7"/>
          <p:cNvSpPr txBox="1"/>
          <p:nvPr/>
        </p:nvSpPr>
        <p:spPr>
          <a:xfrm>
            <a:off x="0" y="49457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smtClean="0">
                <a:latin typeface="Comic Sans MS" pitchFamily="66" charset="0"/>
              </a:rPr>
              <a:t>Vrši</a:t>
            </a:r>
            <a:r>
              <a:rPr lang="hr-HR" sz="2400" dirty="0" smtClean="0">
                <a:latin typeface="Comic Sans MS" pitchFamily="66" charset="0"/>
              </a:rPr>
              <a:t> li 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omic Sans MS" pitchFamily="66" charset="0"/>
              </a:rPr>
              <a:t>subjekt </a:t>
            </a:r>
            <a:r>
              <a:rPr lang="hr-HR" sz="2400" dirty="0" smtClean="0">
                <a:latin typeface="Comic Sans MS" pitchFamily="66" charset="0"/>
              </a:rPr>
              <a:t>radnju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omic Sans MS" pitchFamily="66" charset="0"/>
              </a:rPr>
              <a:t> </a:t>
            </a:r>
            <a:r>
              <a:rPr lang="hr-HR" sz="2400" dirty="0" smtClean="0">
                <a:latin typeface="Comic Sans MS" pitchFamily="66" charset="0"/>
              </a:rPr>
              <a:t>u prvoj rečenici ili je </a:t>
            </a:r>
            <a:r>
              <a:rPr lang="hr-HR" sz="2400" b="1" dirty="0" smtClean="0">
                <a:latin typeface="Comic Sans MS" pitchFamily="66" charset="0"/>
              </a:rPr>
              <a:t>trpi</a:t>
            </a:r>
            <a:r>
              <a:rPr lang="hr-HR" sz="2400" dirty="0" smtClean="0">
                <a:latin typeface="Comic Sans MS" pitchFamily="66" charset="0"/>
              </a:rPr>
              <a:t>?  </a:t>
            </a:r>
            <a:endParaRPr lang="hr-HR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24" name="Slika 23" descr="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75656" y="3217540"/>
            <a:ext cx="2070857" cy="2157714"/>
          </a:xfrm>
          <a:prstGeom prst="rect">
            <a:avLst/>
          </a:prstGeom>
        </p:spPr>
      </p:pic>
      <p:pic>
        <p:nvPicPr>
          <p:cNvPr id="27" name="Slika 26" descr="dječak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5576" y="3869072"/>
            <a:ext cx="936104" cy="1467930"/>
          </a:xfrm>
          <a:prstGeom prst="rect">
            <a:avLst/>
          </a:prstGeom>
        </p:spPr>
      </p:pic>
      <p:pic>
        <p:nvPicPr>
          <p:cNvPr id="28" name="Slika 27" descr="trpi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987824" y="0"/>
            <a:ext cx="2459429" cy="17554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Slika 29" descr="trpni 1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226761" y="3653640"/>
            <a:ext cx="1481143" cy="435200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31" name="Slika 30" descr="krug plavi 1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39552" y="1561356"/>
            <a:ext cx="1346286" cy="900572"/>
          </a:xfrm>
          <a:prstGeom prst="rect">
            <a:avLst/>
          </a:prstGeom>
        </p:spPr>
      </p:pic>
      <p:pic>
        <p:nvPicPr>
          <p:cNvPr id="32" name="Slika 31" descr="streela 1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 rot="5655251">
            <a:off x="2792811" y="3289080"/>
            <a:ext cx="426220" cy="149004"/>
          </a:xfrm>
          <a:prstGeom prst="rect">
            <a:avLst/>
          </a:prstGeom>
        </p:spPr>
      </p:pic>
      <p:pic>
        <p:nvPicPr>
          <p:cNvPr id="33" name="Slika 32" descr="zaključak 01 copy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007096" y="4055208"/>
            <a:ext cx="8136904" cy="1659792"/>
          </a:xfrm>
          <a:prstGeom prst="rect">
            <a:avLst/>
          </a:prstGeom>
        </p:spPr>
      </p:pic>
      <p:sp>
        <p:nvSpPr>
          <p:cNvPr id="34" name="TekstniOkvir 33"/>
          <p:cNvSpPr txBox="1"/>
          <p:nvPr/>
        </p:nvSpPr>
        <p:spPr>
          <a:xfrm>
            <a:off x="1331640" y="4441676"/>
            <a:ext cx="6624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Glagolski oblik </a:t>
            </a:r>
            <a:r>
              <a:rPr lang="hr-HR" sz="2800" b="1" dirty="0" smtClean="0">
                <a:solidFill>
                  <a:srgbClr val="003300"/>
                </a:solidFill>
              </a:rPr>
              <a:t>kojim se izriče da </a:t>
            </a:r>
            <a:r>
              <a:rPr lang="hr-HR" sz="28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subjekt trpi radnju </a:t>
            </a:r>
            <a:r>
              <a:rPr lang="hr-HR" sz="2800" b="1" dirty="0" smtClean="0">
                <a:solidFill>
                  <a:srgbClr val="003300"/>
                </a:solidFill>
              </a:rPr>
              <a:t>zove se 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glagolski pridjev trpni</a:t>
            </a:r>
            <a:r>
              <a:rPr lang="hr-HR" sz="2800" dirty="0" smtClean="0">
                <a:solidFill>
                  <a:srgbClr val="003300"/>
                </a:solidFill>
              </a:rPr>
              <a:t>.</a:t>
            </a:r>
            <a:endParaRPr lang="hr-HR" sz="2800" dirty="0">
              <a:ln>
                <a:solidFill>
                  <a:srgbClr val="003300"/>
                </a:solidFill>
              </a:ln>
              <a:solidFill>
                <a:srgbClr val="003300"/>
              </a:solidFill>
            </a:endParaRPr>
          </a:p>
        </p:txBody>
      </p:sp>
      <p:sp>
        <p:nvSpPr>
          <p:cNvPr id="35" name="Zaobljeni pravokutnik 34"/>
          <p:cNvSpPr/>
          <p:nvPr/>
        </p:nvSpPr>
        <p:spPr>
          <a:xfrm>
            <a:off x="2051720" y="3581632"/>
            <a:ext cx="1800200" cy="576064"/>
          </a:xfrm>
          <a:prstGeom prst="roundRect">
            <a:avLst/>
          </a:prstGeom>
          <a:noFill/>
          <a:ln w="127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00"/>
                            </p:stCondLst>
                            <p:childTnLst>
                              <p:par>
                                <p:cTn id="1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500"/>
                            </p:stCondLst>
                            <p:childTnLst>
                              <p:par>
                                <p:cTn id="15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000"/>
                            </p:stCondLst>
                            <p:childTnLst>
                              <p:par>
                                <p:cTn id="1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500"/>
                            </p:stCondLst>
                            <p:childTnLst>
                              <p:par>
                                <p:cTn id="1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20" grpId="0"/>
      <p:bldP spid="20" grpId="1"/>
      <p:bldP spid="23" grpId="0"/>
      <p:bldP spid="23" grpId="1"/>
      <p:bldP spid="34" grpId="0"/>
      <p:bldP spid="34" grpId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utoShape 6"/>
          <p:cNvSpPr>
            <a:spLocks noChangeArrowheads="1"/>
          </p:cNvSpPr>
          <p:nvPr/>
        </p:nvSpPr>
        <p:spPr bwMode="auto">
          <a:xfrm>
            <a:off x="2915816" y="4297660"/>
            <a:ext cx="216024" cy="432048"/>
          </a:xfrm>
          <a:prstGeom prst="hexagon">
            <a:avLst>
              <a:gd name="adj" fmla="val 0"/>
              <a:gd name="vf" fmla="val 115470"/>
            </a:avLst>
          </a:prstGeom>
          <a:solidFill>
            <a:srgbClr val="00FFFF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endParaRPr lang="sr-Latn-CS">
              <a:latin typeface="Calibri" pitchFamily="34" charset="0"/>
            </a:endParaRPr>
          </a:p>
        </p:txBody>
      </p:sp>
      <p:sp>
        <p:nvSpPr>
          <p:cNvPr id="26" name="AutoShape 6"/>
          <p:cNvSpPr>
            <a:spLocks noChangeArrowheads="1"/>
          </p:cNvSpPr>
          <p:nvPr/>
        </p:nvSpPr>
        <p:spPr bwMode="auto">
          <a:xfrm>
            <a:off x="2627784" y="3289548"/>
            <a:ext cx="504056" cy="432048"/>
          </a:xfrm>
          <a:prstGeom prst="hexagon">
            <a:avLst>
              <a:gd name="adj" fmla="val 0"/>
              <a:gd name="vf" fmla="val 115470"/>
            </a:avLst>
          </a:prstGeom>
          <a:solidFill>
            <a:srgbClr val="00FFFF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endParaRPr lang="sr-Latn-CS">
              <a:latin typeface="Calibri" pitchFamily="34" charset="0"/>
            </a:endParaRPr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auto">
          <a:xfrm>
            <a:off x="3059832" y="2353444"/>
            <a:ext cx="432048" cy="432048"/>
          </a:xfrm>
          <a:prstGeom prst="hexagon">
            <a:avLst>
              <a:gd name="adj" fmla="val 0"/>
              <a:gd name="vf" fmla="val 115470"/>
            </a:avLst>
          </a:prstGeom>
          <a:solidFill>
            <a:srgbClr val="00FFFF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endParaRPr lang="sr-Latn-CS">
              <a:latin typeface="Calibri" pitchFamily="34" charset="0"/>
            </a:endParaRPr>
          </a:p>
        </p:txBody>
      </p:sp>
      <p:sp>
        <p:nvSpPr>
          <p:cNvPr id="24" name="AutoShape 6"/>
          <p:cNvSpPr>
            <a:spLocks noChangeArrowheads="1"/>
          </p:cNvSpPr>
          <p:nvPr/>
        </p:nvSpPr>
        <p:spPr bwMode="auto">
          <a:xfrm>
            <a:off x="2915816" y="1345332"/>
            <a:ext cx="284490" cy="432048"/>
          </a:xfrm>
          <a:prstGeom prst="hexagon">
            <a:avLst>
              <a:gd name="adj" fmla="val 0"/>
              <a:gd name="vf" fmla="val 115470"/>
            </a:avLst>
          </a:prstGeom>
          <a:solidFill>
            <a:srgbClr val="00FFFF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endParaRPr lang="sr-Latn-CS">
              <a:latin typeface="Calibri" pitchFamily="34" charset="0"/>
            </a:endParaRPr>
          </a:p>
        </p:txBody>
      </p:sp>
      <p:sp>
        <p:nvSpPr>
          <p:cNvPr id="2" name="TekstniOkvir 1"/>
          <p:cNvSpPr txBox="1"/>
          <p:nvPr/>
        </p:nvSpPr>
        <p:spPr>
          <a:xfrm>
            <a:off x="395536" y="193204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Tvorba glagolskoga pridjeva trpnog</a:t>
            </a:r>
            <a:endParaRPr lang="hr-HR" sz="2800" b="1" dirty="0">
              <a:ln>
                <a:solidFill>
                  <a:srgbClr val="003300"/>
                </a:solidFill>
              </a:ln>
              <a:solidFill>
                <a:srgbClr val="003300"/>
              </a:solidFill>
            </a:endParaRPr>
          </a:p>
        </p:txBody>
      </p:sp>
      <p:sp>
        <p:nvSpPr>
          <p:cNvPr id="3" name="Zaobljeni pravokutnik 2"/>
          <p:cNvSpPr/>
          <p:nvPr/>
        </p:nvSpPr>
        <p:spPr>
          <a:xfrm>
            <a:off x="0" y="811659"/>
            <a:ext cx="8676456" cy="461665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35496" y="811659"/>
            <a:ext cx="9108504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Glagolski pridjev trpni tvori se četirima nastavcima</a:t>
            </a:r>
            <a:r>
              <a:rPr lang="hr-HR" sz="2400" dirty="0" smtClean="0">
                <a:solidFill>
                  <a:schemeClr val="bg1"/>
                </a:solidFill>
              </a:rPr>
              <a:t>: -</a:t>
            </a:r>
            <a:r>
              <a:rPr lang="hr-HR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n</a:t>
            </a:r>
            <a:r>
              <a:rPr lang="hr-HR" sz="2400" dirty="0" smtClean="0">
                <a:solidFill>
                  <a:schemeClr val="bg1"/>
                </a:solidFill>
              </a:rPr>
              <a:t>, -</a:t>
            </a:r>
            <a:r>
              <a:rPr lang="hr-HR" sz="24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en</a:t>
            </a:r>
            <a:r>
              <a:rPr lang="hr-HR" sz="2400" dirty="0" smtClean="0">
                <a:solidFill>
                  <a:schemeClr val="bg1"/>
                </a:solidFill>
              </a:rPr>
              <a:t>, -</a:t>
            </a:r>
            <a:r>
              <a:rPr lang="hr-HR" sz="24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jen</a:t>
            </a:r>
            <a:r>
              <a:rPr lang="hr-HR" sz="2400" dirty="0" smtClean="0">
                <a:solidFill>
                  <a:schemeClr val="bg1"/>
                </a:solidFill>
              </a:rPr>
              <a:t>,</a:t>
            </a:r>
            <a:r>
              <a:rPr lang="hr-HR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hr-HR" sz="2400" dirty="0" smtClean="0">
                <a:solidFill>
                  <a:schemeClr val="bg1"/>
                </a:solidFill>
              </a:rPr>
              <a:t>-</a:t>
            </a:r>
            <a:r>
              <a:rPr lang="hr-HR" sz="24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t</a:t>
            </a:r>
            <a:r>
              <a:rPr lang="hr-HR" sz="2400" dirty="0" smtClean="0">
                <a:solidFill>
                  <a:schemeClr val="bg1"/>
                </a:solidFill>
              </a:rPr>
              <a:t>.</a:t>
            </a:r>
            <a:r>
              <a:rPr lang="hr-HR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 </a:t>
            </a:r>
            <a:endParaRPr lang="hr-HR" sz="2400" dirty="0">
              <a:solidFill>
                <a:schemeClr val="bg1"/>
              </a:solidFill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323528" y="1310491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baca</a:t>
            </a:r>
            <a:r>
              <a:rPr lang="hr-HR" sz="2800" b="1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</a:rPr>
              <a:t>ti</a:t>
            </a:r>
            <a:endParaRPr lang="hr-HR" sz="2800" b="1" dirty="0">
              <a:ln>
                <a:solidFill>
                  <a:srgbClr val="00CC00"/>
                </a:solidFill>
              </a:ln>
              <a:solidFill>
                <a:srgbClr val="00CC00"/>
              </a:solidFill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323528" y="2280275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doves</a:t>
            </a:r>
            <a:r>
              <a:rPr lang="hr-HR" sz="2800" b="1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</a:rPr>
              <a:t>ti</a:t>
            </a:r>
            <a:endParaRPr lang="hr-HR" sz="2800" b="1" dirty="0">
              <a:ln>
                <a:solidFill>
                  <a:srgbClr val="00CC00"/>
                </a:solidFill>
              </a:ln>
              <a:solidFill>
                <a:srgbClr val="00CC00"/>
              </a:solidFill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323528" y="3197215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zbi</a:t>
            </a:r>
            <a:r>
              <a:rPr lang="hr-HR" sz="2800" b="1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</a:rPr>
              <a:t>ti</a:t>
            </a:r>
            <a:endParaRPr lang="hr-HR" sz="2800" b="1" dirty="0">
              <a:ln>
                <a:solidFill>
                  <a:srgbClr val="00CC00"/>
                </a:solidFill>
              </a:ln>
              <a:solidFill>
                <a:srgbClr val="00CC00"/>
              </a:solidFill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323528" y="4205327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skinu</a:t>
            </a:r>
            <a:r>
              <a:rPr lang="hr-HR" sz="2800" b="1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</a:rPr>
              <a:t>ti</a:t>
            </a:r>
            <a:endParaRPr lang="hr-HR" sz="2800" b="1" dirty="0">
              <a:ln>
                <a:solidFill>
                  <a:srgbClr val="00CC00"/>
                </a:solidFill>
              </a:ln>
              <a:solidFill>
                <a:srgbClr val="00CC00"/>
              </a:solidFill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1763688" y="1310491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</a:rPr>
              <a:t>&gt;</a:t>
            </a:r>
            <a:endParaRPr lang="hr-HR" sz="2800" dirty="0">
              <a:ln>
                <a:solidFill>
                  <a:srgbClr val="00CC00"/>
                </a:solidFill>
              </a:ln>
              <a:solidFill>
                <a:srgbClr val="00CC00"/>
              </a:solidFill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1763688" y="2280275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</a:rPr>
              <a:t>&gt;</a:t>
            </a:r>
            <a:endParaRPr lang="hr-HR" sz="2800" dirty="0">
              <a:ln>
                <a:solidFill>
                  <a:srgbClr val="00CC00"/>
                </a:solidFill>
              </a:ln>
              <a:solidFill>
                <a:srgbClr val="00CC00"/>
              </a:solidFill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1763688" y="3197215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</a:rPr>
              <a:t>&gt;</a:t>
            </a:r>
            <a:endParaRPr lang="hr-HR" sz="2800" dirty="0">
              <a:ln>
                <a:solidFill>
                  <a:srgbClr val="00CC00"/>
                </a:solidFill>
              </a:ln>
              <a:solidFill>
                <a:srgbClr val="00CC00"/>
              </a:solidFill>
            </a:endParaRPr>
          </a:p>
        </p:txBody>
      </p:sp>
      <p:sp>
        <p:nvSpPr>
          <p:cNvPr id="12" name="TekstniOkvir 11"/>
          <p:cNvSpPr txBox="1"/>
          <p:nvPr/>
        </p:nvSpPr>
        <p:spPr>
          <a:xfrm>
            <a:off x="1763688" y="4224491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</a:rPr>
              <a:t>&gt;</a:t>
            </a:r>
            <a:endParaRPr lang="hr-HR" sz="2800" dirty="0">
              <a:ln>
                <a:solidFill>
                  <a:srgbClr val="00CC00"/>
                </a:solidFill>
              </a:ln>
              <a:solidFill>
                <a:srgbClr val="00CC00"/>
              </a:solidFill>
            </a:endParaRPr>
          </a:p>
        </p:txBody>
      </p:sp>
      <p:sp>
        <p:nvSpPr>
          <p:cNvPr id="13" name="TekstniOkvir 12"/>
          <p:cNvSpPr txBox="1"/>
          <p:nvPr/>
        </p:nvSpPr>
        <p:spPr>
          <a:xfrm>
            <a:off x="2195736" y="1273324"/>
            <a:ext cx="3744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baca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n</a:t>
            </a:r>
            <a:r>
              <a:rPr lang="hr-HR" sz="2800" dirty="0" smtClean="0"/>
              <a:t>, baca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na</a:t>
            </a:r>
            <a:r>
              <a:rPr lang="hr-HR" sz="2800" dirty="0" smtClean="0"/>
              <a:t>, baca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no</a:t>
            </a:r>
            <a:r>
              <a:rPr lang="hr-HR" sz="2800" dirty="0" smtClean="0"/>
              <a:t>; baca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ni</a:t>
            </a:r>
            <a:r>
              <a:rPr lang="hr-HR" sz="2800" dirty="0" smtClean="0"/>
              <a:t>, baca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ne</a:t>
            </a:r>
            <a:r>
              <a:rPr lang="hr-HR" sz="2800" dirty="0" smtClean="0"/>
              <a:t>, baca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na</a:t>
            </a:r>
            <a:endParaRPr lang="hr-HR" sz="28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4" name="TekstniOkvir 13"/>
          <p:cNvSpPr txBox="1"/>
          <p:nvPr/>
        </p:nvSpPr>
        <p:spPr>
          <a:xfrm>
            <a:off x="2123728" y="2281436"/>
            <a:ext cx="4824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doved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en</a:t>
            </a:r>
            <a:r>
              <a:rPr lang="hr-HR" sz="2800" dirty="0" smtClean="0"/>
              <a:t>, doved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ena</a:t>
            </a:r>
            <a:r>
              <a:rPr lang="hr-HR" sz="2800" dirty="0" smtClean="0"/>
              <a:t>, doved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eno</a:t>
            </a:r>
            <a:r>
              <a:rPr lang="hr-HR" sz="2800" dirty="0" smtClean="0"/>
              <a:t>; doved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eni</a:t>
            </a:r>
            <a:r>
              <a:rPr lang="hr-HR" sz="2800" dirty="0" smtClean="0"/>
              <a:t>, doved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ene</a:t>
            </a:r>
            <a:r>
              <a:rPr lang="hr-HR" sz="2800" dirty="0" smtClean="0"/>
              <a:t>, doved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ena</a:t>
            </a:r>
            <a:endParaRPr lang="hr-HR" sz="28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5" name="TekstniOkvir 14"/>
          <p:cNvSpPr txBox="1"/>
          <p:nvPr/>
        </p:nvSpPr>
        <p:spPr>
          <a:xfrm>
            <a:off x="2123728" y="3217540"/>
            <a:ext cx="4392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zbi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jen</a:t>
            </a:r>
            <a:r>
              <a:rPr lang="hr-HR" sz="2800" dirty="0" smtClean="0"/>
              <a:t>, zbi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jena</a:t>
            </a:r>
            <a:r>
              <a:rPr lang="hr-HR" sz="2800" dirty="0" smtClean="0"/>
              <a:t>, zbi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jeno</a:t>
            </a:r>
            <a:r>
              <a:rPr lang="hr-HR" sz="2800" dirty="0" smtClean="0"/>
              <a:t>; zbi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jeni</a:t>
            </a:r>
            <a:r>
              <a:rPr lang="hr-HR" sz="2800" dirty="0" smtClean="0"/>
              <a:t>, zbi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jene</a:t>
            </a:r>
            <a:r>
              <a:rPr lang="hr-HR" sz="2800" dirty="0" smtClean="0"/>
              <a:t>, zbi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jena</a:t>
            </a:r>
            <a:endParaRPr lang="hr-HR" sz="28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6" name="TekstniOkvir 15"/>
          <p:cNvSpPr txBox="1"/>
          <p:nvPr/>
        </p:nvSpPr>
        <p:spPr>
          <a:xfrm>
            <a:off x="2123728" y="4225652"/>
            <a:ext cx="4176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skinu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</a:t>
            </a:r>
            <a:r>
              <a:rPr lang="hr-HR" sz="2800" dirty="0" smtClean="0"/>
              <a:t>, skinu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ta</a:t>
            </a:r>
            <a:r>
              <a:rPr lang="hr-HR" sz="2800" dirty="0" smtClean="0"/>
              <a:t>, skinu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to</a:t>
            </a:r>
            <a:r>
              <a:rPr lang="hr-HR" sz="2800" dirty="0" smtClean="0"/>
              <a:t>; skinu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ti</a:t>
            </a:r>
            <a:r>
              <a:rPr lang="hr-HR" sz="2800" dirty="0" smtClean="0"/>
              <a:t>, skinu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te</a:t>
            </a:r>
            <a:r>
              <a:rPr lang="hr-HR" sz="2800" dirty="0" smtClean="0"/>
              <a:t>, skinu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ta</a:t>
            </a:r>
            <a:endParaRPr lang="hr-HR" sz="28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cxnSp>
        <p:nvCxnSpPr>
          <p:cNvPr id="18" name="Ravni poveznik 17"/>
          <p:cNvCxnSpPr/>
          <p:nvPr/>
        </p:nvCxnSpPr>
        <p:spPr>
          <a:xfrm>
            <a:off x="1835696" y="2155423"/>
            <a:ext cx="5688632" cy="0"/>
          </a:xfrm>
          <a:prstGeom prst="line">
            <a:avLst/>
          </a:prstGeom>
          <a:ln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ni poveznik 18"/>
          <p:cNvCxnSpPr/>
          <p:nvPr/>
        </p:nvCxnSpPr>
        <p:spPr>
          <a:xfrm>
            <a:off x="1835696" y="3163535"/>
            <a:ext cx="5688632" cy="0"/>
          </a:xfrm>
          <a:prstGeom prst="line">
            <a:avLst/>
          </a:prstGeom>
          <a:ln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vni poveznik 19"/>
          <p:cNvCxnSpPr/>
          <p:nvPr/>
        </p:nvCxnSpPr>
        <p:spPr>
          <a:xfrm>
            <a:off x="1907704" y="4099639"/>
            <a:ext cx="5688632" cy="0"/>
          </a:xfrm>
          <a:prstGeom prst="line">
            <a:avLst/>
          </a:prstGeom>
          <a:ln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vni poveznik 20"/>
          <p:cNvCxnSpPr/>
          <p:nvPr/>
        </p:nvCxnSpPr>
        <p:spPr>
          <a:xfrm>
            <a:off x="1835696" y="5107751"/>
            <a:ext cx="5688632" cy="0"/>
          </a:xfrm>
          <a:prstGeom prst="line">
            <a:avLst/>
          </a:prstGeom>
          <a:ln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Slika 21" descr="djevojčic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8" y="3523575"/>
            <a:ext cx="1224136" cy="1607464"/>
          </a:xfrm>
          <a:prstGeom prst="rect">
            <a:avLst/>
          </a:prstGeom>
        </p:spPr>
      </p:pic>
      <p:sp>
        <p:nvSpPr>
          <p:cNvPr id="23" name="TextBox 7"/>
          <p:cNvSpPr txBox="1"/>
          <p:nvPr/>
        </p:nvSpPr>
        <p:spPr>
          <a:xfrm>
            <a:off x="0" y="5204147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dirty="0" smtClean="0">
                <a:latin typeface="Comic Sans MS" pitchFamily="66" charset="0"/>
              </a:rPr>
              <a:t>Kakvi su po </a:t>
            </a:r>
            <a:r>
              <a:rPr lang="hr-HR" sz="20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omic Sans MS" pitchFamily="66" charset="0"/>
              </a:rPr>
              <a:t>predmetu radnje </a:t>
            </a:r>
            <a:r>
              <a:rPr lang="hr-HR" sz="2000" dirty="0" smtClean="0">
                <a:latin typeface="Comic Sans MS" pitchFamily="66" charset="0"/>
              </a:rPr>
              <a:t>glagoli od kojih su tvoreni </a:t>
            </a:r>
            <a:r>
              <a:rPr lang="hr-HR" sz="2000" dirty="0" err="1" smtClean="0">
                <a:latin typeface="Comic Sans MS" pitchFamily="66" charset="0"/>
              </a:rPr>
              <a:t>gl</a:t>
            </a:r>
            <a:r>
              <a:rPr lang="hr-HR" sz="2000" dirty="0" smtClean="0">
                <a:latin typeface="Comic Sans MS" pitchFamily="66" charset="0"/>
              </a:rPr>
              <a:t>. pridjevi trpni?  </a:t>
            </a:r>
            <a:endParaRPr lang="hr-HR" sz="20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28" name="Slika 27" descr="z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1417340"/>
            <a:ext cx="2436572" cy="20754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6" grpId="0" animBg="1"/>
      <p:bldP spid="26" grpId="1" animBg="1"/>
      <p:bldP spid="25" grpId="0" animBg="1"/>
      <p:bldP spid="25" grpId="1" animBg="1"/>
      <p:bldP spid="24" grpId="0" animBg="1"/>
      <p:bldP spid="24" grpId="1" animBg="1"/>
      <p:bldP spid="3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23" grpId="0"/>
      <p:bldP spid="2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395536" y="193204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DOBRO JE ZNATI </a:t>
            </a:r>
            <a:r>
              <a:rPr lang="hr-HR" sz="2800" dirty="0" smtClean="0">
                <a:solidFill>
                  <a:srgbClr val="003300"/>
                </a:solidFill>
              </a:rPr>
              <a:t>–</a:t>
            </a:r>
            <a:r>
              <a:rPr lang="hr-HR" sz="28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 glasovne promjene  </a:t>
            </a:r>
            <a:endParaRPr lang="hr-HR" sz="2800" b="1" dirty="0">
              <a:ln>
                <a:solidFill>
                  <a:srgbClr val="003300"/>
                </a:solidFill>
              </a:ln>
              <a:solidFill>
                <a:srgbClr val="003300"/>
              </a:solidFill>
            </a:endParaRPr>
          </a:p>
        </p:txBody>
      </p:sp>
      <p:sp>
        <p:nvSpPr>
          <p:cNvPr id="3" name="Zaobljeni pravokutnik 2"/>
          <p:cNvSpPr/>
          <p:nvPr/>
        </p:nvSpPr>
        <p:spPr>
          <a:xfrm>
            <a:off x="0" y="811659"/>
            <a:ext cx="1475655" cy="461666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35496" y="811659"/>
            <a:ext cx="2664296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Promotri</a:t>
            </a:r>
            <a:r>
              <a:rPr lang="hr-HR" sz="2400" dirty="0" smtClean="0">
                <a:solidFill>
                  <a:schemeClr val="bg1"/>
                </a:solidFill>
              </a:rPr>
              <a:t>.</a:t>
            </a:r>
            <a:endParaRPr lang="hr-HR" sz="2400" dirty="0">
              <a:solidFill>
                <a:schemeClr val="bg1"/>
              </a:solidFill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467544" y="1633364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vozi</a:t>
            </a:r>
            <a:r>
              <a:rPr lang="hr-HR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ti</a:t>
            </a:r>
            <a:endParaRPr lang="hr-HR" sz="28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2555776" y="1633364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- vo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z</a:t>
            </a:r>
            <a:endParaRPr lang="hr-HR" sz="28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7" name="Slika 6" descr="plus 1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1821592"/>
            <a:ext cx="219438" cy="243820"/>
          </a:xfrm>
          <a:prstGeom prst="rect">
            <a:avLst/>
          </a:prstGeom>
        </p:spPr>
      </p:pic>
      <p:sp>
        <p:nvSpPr>
          <p:cNvPr id="8" name="TekstniOkvir 7"/>
          <p:cNvSpPr txBox="1"/>
          <p:nvPr/>
        </p:nvSpPr>
        <p:spPr>
          <a:xfrm>
            <a:off x="3779912" y="1633364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j</a:t>
            </a:r>
            <a:r>
              <a:rPr lang="hr-HR" sz="2800" dirty="0" err="1" smtClean="0"/>
              <a:t>en</a:t>
            </a:r>
            <a:endParaRPr lang="hr-HR" sz="2800" dirty="0"/>
          </a:p>
        </p:txBody>
      </p:sp>
      <p:sp>
        <p:nvSpPr>
          <p:cNvPr id="9" name="TekstniOkvir 8"/>
          <p:cNvSpPr txBox="1"/>
          <p:nvPr/>
        </p:nvSpPr>
        <p:spPr>
          <a:xfrm>
            <a:off x="4355976" y="1633364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(</a:t>
            </a:r>
            <a:r>
              <a:rPr lang="hr-HR" sz="2800" b="1" dirty="0" smtClean="0"/>
              <a:t>z</a:t>
            </a:r>
            <a:r>
              <a:rPr lang="hr-HR" sz="2800" dirty="0" smtClean="0"/>
              <a:t>     </a:t>
            </a:r>
            <a:r>
              <a:rPr lang="hr-HR" sz="2800" b="1" dirty="0" smtClean="0"/>
              <a:t>j</a:t>
            </a:r>
            <a:r>
              <a:rPr lang="hr-HR" sz="2800" dirty="0" smtClean="0"/>
              <a:t>       ž)</a:t>
            </a:r>
            <a:endParaRPr lang="hr-HR" sz="2800" dirty="0"/>
          </a:p>
        </p:txBody>
      </p:sp>
      <p:sp>
        <p:nvSpPr>
          <p:cNvPr id="10" name="TekstniOkvir 9"/>
          <p:cNvSpPr txBox="1"/>
          <p:nvPr/>
        </p:nvSpPr>
        <p:spPr>
          <a:xfrm>
            <a:off x="6012160" y="1633364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&gt; vo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ž</a:t>
            </a:r>
            <a:r>
              <a:rPr lang="hr-HR" sz="2800" dirty="0" smtClean="0"/>
              <a:t>en – </a:t>
            </a:r>
            <a:r>
              <a:rPr lang="hr-HR" sz="2800" b="1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</a:rPr>
              <a:t>jotacija </a:t>
            </a:r>
            <a:endParaRPr lang="hr-HR" sz="2800" b="1" dirty="0">
              <a:ln>
                <a:solidFill>
                  <a:srgbClr val="00CC00"/>
                </a:solidFill>
              </a:ln>
              <a:solidFill>
                <a:srgbClr val="00CC00"/>
              </a:solidFill>
            </a:endParaRPr>
          </a:p>
        </p:txBody>
      </p:sp>
      <p:pic>
        <p:nvPicPr>
          <p:cNvPr id="11" name="Slika 10" descr="plus 1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4610" y="1821592"/>
            <a:ext cx="219438" cy="243820"/>
          </a:xfrm>
          <a:prstGeom prst="rect">
            <a:avLst/>
          </a:prstGeom>
        </p:spPr>
      </p:pic>
      <p:pic>
        <p:nvPicPr>
          <p:cNvPr id="12" name="Slika 11" descr="jednak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849388"/>
            <a:ext cx="219438" cy="170674"/>
          </a:xfrm>
          <a:prstGeom prst="rect">
            <a:avLst/>
          </a:prstGeom>
        </p:spPr>
      </p:pic>
      <p:sp>
        <p:nvSpPr>
          <p:cNvPr id="13" name="TekstniOkvir 12"/>
          <p:cNvSpPr txBox="1"/>
          <p:nvPr/>
        </p:nvSpPr>
        <p:spPr>
          <a:xfrm>
            <a:off x="1331640" y="1633364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&gt; vo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ž</a:t>
            </a:r>
            <a:r>
              <a:rPr lang="hr-HR" sz="2800" dirty="0" smtClean="0"/>
              <a:t>en </a:t>
            </a:r>
            <a:endParaRPr lang="hr-HR" sz="2800" dirty="0"/>
          </a:p>
        </p:txBody>
      </p:sp>
      <p:sp>
        <p:nvSpPr>
          <p:cNvPr id="14" name="TextBox 7"/>
          <p:cNvSpPr txBox="1"/>
          <p:nvPr/>
        </p:nvSpPr>
        <p:spPr>
          <a:xfrm>
            <a:off x="0" y="498812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latin typeface="Comic Sans MS" pitchFamily="66" charset="0"/>
              </a:rPr>
              <a:t>Otkud glas </a:t>
            </a:r>
            <a:r>
              <a:rPr lang="hr-HR" sz="2400" b="1" dirty="0" smtClean="0">
                <a:solidFill>
                  <a:srgbClr val="00CC00"/>
                </a:solidFill>
                <a:latin typeface="Comic Sans MS" pitchFamily="66" charset="0"/>
              </a:rPr>
              <a:t>ž</a:t>
            </a:r>
            <a:r>
              <a:rPr lang="hr-HR" sz="2400" dirty="0" smtClean="0">
                <a:latin typeface="Comic Sans MS" pitchFamily="66" charset="0"/>
              </a:rPr>
              <a:t> u glagolskome pridjevu?</a:t>
            </a:r>
            <a:endParaRPr lang="hr-HR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6" name="Zaobljeni pravokutnik 15"/>
          <p:cNvSpPr/>
          <p:nvPr/>
        </p:nvSpPr>
        <p:spPr>
          <a:xfrm>
            <a:off x="-36512" y="2425452"/>
            <a:ext cx="8208912" cy="461666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7" name="TekstniOkvir 16"/>
          <p:cNvSpPr txBox="1"/>
          <p:nvPr/>
        </p:nvSpPr>
        <p:spPr>
          <a:xfrm>
            <a:off x="-1016" y="2425453"/>
            <a:ext cx="8389440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Promotri istaknute glagolske pridjeve u sljedećim rečenicama</a:t>
            </a:r>
            <a:r>
              <a:rPr lang="hr-HR" sz="2400" dirty="0" smtClean="0">
                <a:solidFill>
                  <a:schemeClr val="bg1"/>
                </a:solidFill>
              </a:rPr>
              <a:t>.</a:t>
            </a:r>
            <a:endParaRPr lang="hr-HR" sz="2400" dirty="0">
              <a:solidFill>
                <a:schemeClr val="bg1"/>
              </a:solidFill>
            </a:endParaRPr>
          </a:p>
        </p:txBody>
      </p:sp>
      <p:sp>
        <p:nvSpPr>
          <p:cNvPr id="18" name="TekstniOkvir 17"/>
          <p:cNvSpPr txBox="1"/>
          <p:nvPr/>
        </p:nvSpPr>
        <p:spPr>
          <a:xfrm>
            <a:off x="251520" y="3270384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 smtClean="0"/>
              <a:t>Malduh</a:t>
            </a:r>
            <a:r>
              <a:rPr lang="hr-HR" sz="2800" dirty="0" smtClean="0"/>
              <a:t> je 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milovao</a:t>
            </a:r>
            <a:r>
              <a:rPr lang="hr-HR" sz="2800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hr-HR" sz="2800" dirty="0" smtClean="0"/>
              <a:t>zlatnik. </a:t>
            </a:r>
            <a:endParaRPr lang="hr-HR" sz="2800" dirty="0"/>
          </a:p>
        </p:txBody>
      </p:sp>
      <p:sp>
        <p:nvSpPr>
          <p:cNvPr id="19" name="TekstniOkvir 18"/>
          <p:cNvSpPr txBox="1"/>
          <p:nvPr/>
        </p:nvSpPr>
        <p:spPr>
          <a:xfrm>
            <a:off x="5364088" y="3270384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Zlatnik je 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milovan</a:t>
            </a:r>
            <a:r>
              <a:rPr lang="hr-HR" sz="2800" dirty="0" smtClean="0"/>
              <a:t>. </a:t>
            </a:r>
            <a:endParaRPr lang="hr-HR" sz="2800" dirty="0"/>
          </a:p>
        </p:txBody>
      </p:sp>
      <p:pic>
        <p:nvPicPr>
          <p:cNvPr id="20" name="Slika 19" descr="streela 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655251">
            <a:off x="2310162" y="3912169"/>
            <a:ext cx="352045" cy="123073"/>
          </a:xfrm>
          <a:prstGeom prst="rect">
            <a:avLst/>
          </a:prstGeom>
        </p:spPr>
      </p:pic>
      <p:pic>
        <p:nvPicPr>
          <p:cNvPr id="21" name="Slika 20" descr="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19672" y="4225652"/>
            <a:ext cx="1624497" cy="432048"/>
          </a:xfrm>
          <a:prstGeom prst="rect">
            <a:avLst/>
          </a:prstGeom>
        </p:spPr>
      </p:pic>
      <p:pic>
        <p:nvPicPr>
          <p:cNvPr id="22" name="Slika 21" descr="trpni 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32240" y="4225652"/>
            <a:ext cx="1470417" cy="432048"/>
          </a:xfrm>
          <a:prstGeom prst="rect">
            <a:avLst/>
          </a:prstGeom>
        </p:spPr>
      </p:pic>
      <p:pic>
        <p:nvPicPr>
          <p:cNvPr id="23" name="Slika 22" descr="streela 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655251">
            <a:off x="7278714" y="3912171"/>
            <a:ext cx="352045" cy="123073"/>
          </a:xfrm>
          <a:prstGeom prst="rect">
            <a:avLst/>
          </a:prstGeom>
        </p:spPr>
      </p:pic>
      <p:sp>
        <p:nvSpPr>
          <p:cNvPr id="24" name="TextBox 7"/>
          <p:cNvSpPr txBox="1"/>
          <p:nvPr/>
        </p:nvSpPr>
        <p:spPr>
          <a:xfrm>
            <a:off x="0" y="49457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latin typeface="Comic Sans MS" pitchFamily="66" charset="0"/>
              </a:rPr>
              <a:t>U kojoj rečenici subjekt 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omic Sans MS" pitchFamily="66" charset="0"/>
              </a:rPr>
              <a:t>vrši radnju</a:t>
            </a:r>
            <a:r>
              <a:rPr lang="hr-HR" sz="2400" dirty="0" smtClean="0">
                <a:latin typeface="Comic Sans MS" pitchFamily="66" charset="0"/>
              </a:rPr>
              <a:t>, a u kojoj 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omic Sans MS" pitchFamily="66" charset="0"/>
              </a:rPr>
              <a:t>trpi radnju</a:t>
            </a:r>
            <a:r>
              <a:rPr lang="hr-HR" sz="2400" dirty="0" smtClean="0">
                <a:latin typeface="Comic Sans MS" pitchFamily="66" charset="0"/>
              </a:rPr>
              <a:t>?</a:t>
            </a:r>
            <a:endParaRPr lang="hr-HR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25" name="Slika 24" descr="ak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43608" y="5233764"/>
            <a:ext cx="2605714" cy="237714"/>
          </a:xfrm>
          <a:prstGeom prst="rect">
            <a:avLst/>
          </a:prstGeom>
        </p:spPr>
      </p:pic>
      <p:pic>
        <p:nvPicPr>
          <p:cNvPr id="26" name="Slika 25" descr="strela 2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5610212">
            <a:off x="2252230" y="4873919"/>
            <a:ext cx="430546" cy="150516"/>
          </a:xfrm>
          <a:prstGeom prst="rect">
            <a:avLst/>
          </a:prstGeom>
        </p:spPr>
      </p:pic>
      <p:pic>
        <p:nvPicPr>
          <p:cNvPr id="27" name="Slika 26" descr="strela 2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5610212">
            <a:off x="7253312" y="4801911"/>
            <a:ext cx="430546" cy="150516"/>
          </a:xfrm>
          <a:prstGeom prst="rect">
            <a:avLst/>
          </a:prstGeom>
        </p:spPr>
      </p:pic>
      <p:pic>
        <p:nvPicPr>
          <p:cNvPr id="28" name="Slika 27" descr="PAAS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346194" y="5233764"/>
            <a:ext cx="2546286" cy="23771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1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"/>
                            </p:stCondLst>
                            <p:childTnLst>
                              <p:par>
                                <p:cTn id="16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8" grpId="0"/>
      <p:bldP spid="9" grpId="0"/>
      <p:bldP spid="10" grpId="0"/>
      <p:bldP spid="10" grpId="1"/>
      <p:bldP spid="13" grpId="0"/>
      <p:bldP spid="14" grpId="0"/>
      <p:bldP spid="14" grpId="1"/>
      <p:bldP spid="16" grpId="0" animBg="1"/>
      <p:bldP spid="17" grpId="0"/>
      <p:bldP spid="18" grpId="0"/>
      <p:bldP spid="19" grpId="0"/>
      <p:bldP spid="24" grpId="0"/>
      <p:bldP spid="24" grpId="1"/>
    </p:bld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720</Words>
  <Application>Microsoft Office PowerPoint</Application>
  <PresentationFormat>On-screen Show (16:10)</PresentationFormat>
  <Paragraphs>138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Comic Sans MS</vt:lpstr>
      <vt:lpstr>Office 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Marin</dc:creator>
  <cp:lastModifiedBy>Matea Martin</cp:lastModifiedBy>
  <cp:revision>74</cp:revision>
  <dcterms:created xsi:type="dcterms:W3CDTF">2015-05-02T14:01:16Z</dcterms:created>
  <dcterms:modified xsi:type="dcterms:W3CDTF">2020-05-27T19:04:02Z</dcterms:modified>
</cp:coreProperties>
</file>