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3" r:id="rId11"/>
    <p:sldId id="270" r:id="rId12"/>
    <p:sldId id="271" r:id="rId13"/>
  </p:sldIdLst>
  <p:sldSz cx="9144000" cy="5715000" type="screen16x1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CC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32" y="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8F562-7920-4BC8-8824-80663D37538D}" type="datetimeFigureOut">
              <a:rPr lang="hr-HR" smtClean="0"/>
              <a:pPr/>
              <a:t>26.5.2020.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F9B30-AB8B-495B-9CDF-DDF8CF3C1FF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9955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9B30-AB8B-495B-9CDF-DDF8CF3C1FFA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1858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302E-3B7F-43DD-9B6D-C8A703D2D7B3}" type="datetimeFigureOut">
              <a:rPr lang="hr-HR" smtClean="0"/>
              <a:pPr/>
              <a:t>26.5.2020.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1727-62AB-4DF3-927F-B7D2452BB5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302E-3B7F-43DD-9B6D-C8A703D2D7B3}" type="datetimeFigureOut">
              <a:rPr lang="hr-HR" smtClean="0"/>
              <a:pPr/>
              <a:t>26.5.2020.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1727-62AB-4DF3-927F-B7D2452BB5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302E-3B7F-43DD-9B6D-C8A703D2D7B3}" type="datetimeFigureOut">
              <a:rPr lang="hr-HR" smtClean="0"/>
              <a:pPr/>
              <a:t>26.5.2020.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1727-62AB-4DF3-927F-B7D2452BB5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302E-3B7F-43DD-9B6D-C8A703D2D7B3}" type="datetimeFigureOut">
              <a:rPr lang="hr-HR" smtClean="0"/>
              <a:pPr/>
              <a:t>26.5.2020.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1727-62AB-4DF3-927F-B7D2452BB5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302E-3B7F-43DD-9B6D-C8A703D2D7B3}" type="datetimeFigureOut">
              <a:rPr lang="hr-HR" smtClean="0"/>
              <a:pPr/>
              <a:t>26.5.2020.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1727-62AB-4DF3-927F-B7D2452BB5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302E-3B7F-43DD-9B6D-C8A703D2D7B3}" type="datetimeFigureOut">
              <a:rPr lang="hr-HR" smtClean="0"/>
              <a:pPr/>
              <a:t>26.5.2020.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1727-62AB-4DF3-927F-B7D2452BB5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302E-3B7F-43DD-9B6D-C8A703D2D7B3}" type="datetimeFigureOut">
              <a:rPr lang="hr-HR" smtClean="0"/>
              <a:pPr/>
              <a:t>26.5.2020.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1727-62AB-4DF3-927F-B7D2452BB5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302E-3B7F-43DD-9B6D-C8A703D2D7B3}" type="datetimeFigureOut">
              <a:rPr lang="hr-HR" smtClean="0"/>
              <a:pPr/>
              <a:t>26.5.2020.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1727-62AB-4DF3-927F-B7D2452BB5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302E-3B7F-43DD-9B6D-C8A703D2D7B3}" type="datetimeFigureOut">
              <a:rPr lang="hr-HR" smtClean="0"/>
              <a:pPr/>
              <a:t>26.5.2020.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1727-62AB-4DF3-927F-B7D2452BB5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302E-3B7F-43DD-9B6D-C8A703D2D7B3}" type="datetimeFigureOut">
              <a:rPr lang="hr-HR" smtClean="0"/>
              <a:pPr/>
              <a:t>26.5.2020.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1727-62AB-4DF3-927F-B7D2452BB5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302E-3B7F-43DD-9B6D-C8A703D2D7B3}" type="datetimeFigureOut">
              <a:rPr lang="hr-HR" smtClean="0"/>
              <a:pPr/>
              <a:t>26.5.2020.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1727-62AB-4DF3-927F-B7D2452BB5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2302E-3B7F-43DD-9B6D-C8A703D2D7B3}" type="datetimeFigureOut">
              <a:rPr lang="hr-HR" smtClean="0"/>
              <a:pPr/>
              <a:t>26.5.2020.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C1727-62AB-4DF3-927F-B7D2452BB51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png"/><Relationship Id="rId3" Type="http://schemas.openxmlformats.org/officeDocument/2006/relationships/image" Target="../media/image11.gif"/><Relationship Id="rId7" Type="http://schemas.openxmlformats.org/officeDocument/2006/relationships/image" Target="../media/image5.gi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2.gi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HRVATSKA KRIJESNI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0" y="265212"/>
            <a:ext cx="2098074" cy="7200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115616" y="84127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Odredi glagolski vid sljedećim glagolima</a:t>
            </a:r>
            <a:r>
              <a:rPr lang="hr-HR" sz="2400" dirty="0" smtClean="0"/>
              <a:t>. </a:t>
            </a:r>
            <a:endParaRPr lang="hr-HR" sz="24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1331640" y="156135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isploviti</a:t>
            </a:r>
            <a:endParaRPr lang="hr-HR" sz="24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1331640" y="203579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grliti</a:t>
            </a:r>
            <a:endParaRPr lang="hr-HR" sz="24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1331640" y="253985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juriti</a:t>
            </a:r>
            <a:endParaRPr lang="hr-HR" sz="2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1331640" y="297189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nasmijati</a:t>
            </a:r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1331640" y="340394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šaliti se</a:t>
            </a:r>
            <a:endParaRPr lang="hr-HR" sz="24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1331640" y="398001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naplaćivati</a:t>
            </a:r>
            <a:endParaRPr lang="hr-HR" sz="24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1331640" y="448406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ispeći</a:t>
            </a:r>
            <a:endParaRPr lang="hr-HR" sz="2400" dirty="0"/>
          </a:p>
        </p:txBody>
      </p:sp>
      <p:cxnSp>
        <p:nvCxnSpPr>
          <p:cNvPr id="11" name="Ravni poveznik 10"/>
          <p:cNvCxnSpPr/>
          <p:nvPr/>
        </p:nvCxnSpPr>
        <p:spPr>
          <a:xfrm>
            <a:off x="3203848" y="1849388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>
            <a:off x="3203848" y="2353444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3203848" y="2857500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>
            <a:off x="3203848" y="3361556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>
            <a:off x="3203848" y="386561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/>
          <p:cNvCxnSpPr/>
          <p:nvPr/>
        </p:nvCxnSpPr>
        <p:spPr>
          <a:xfrm>
            <a:off x="3203848" y="4369668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3203848" y="4873724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043608" y="10573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Glagolima odredi glagolski vid i napiši vidski parnjak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1115616" y="22094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boriti se</a:t>
            </a:r>
            <a:endParaRPr lang="hr-HR" sz="24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1115616" y="268386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prepoznati</a:t>
            </a:r>
            <a:endParaRPr lang="hr-HR" sz="24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1115616" y="311591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pronalaziti</a:t>
            </a:r>
            <a:endParaRPr lang="hr-HR" sz="2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1115616" y="357758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pasti</a:t>
            </a:r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1115616" y="405201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zamisliti</a:t>
            </a:r>
            <a:endParaRPr lang="hr-HR" sz="24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1115616" y="455607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ostvarivati</a:t>
            </a:r>
            <a:endParaRPr lang="hr-HR" sz="24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1115616" y="506013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štititi</a:t>
            </a:r>
            <a:endParaRPr lang="hr-HR" sz="24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3563888" y="1705372"/>
            <a:ext cx="1349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glagolski vid</a:t>
            </a:r>
            <a:endParaRPr lang="hr-HR" b="1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6390944" y="1705372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vidski parnjak</a:t>
            </a:r>
            <a:endParaRPr lang="hr-HR" b="1" dirty="0"/>
          </a:p>
        </p:txBody>
      </p:sp>
      <p:cxnSp>
        <p:nvCxnSpPr>
          <p:cNvPr id="13" name="Ravni poveznik 12"/>
          <p:cNvCxnSpPr/>
          <p:nvPr/>
        </p:nvCxnSpPr>
        <p:spPr>
          <a:xfrm>
            <a:off x="3203848" y="2497460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>
            <a:off x="3203848" y="3001516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>
            <a:off x="3203848" y="3505572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/>
          <p:cNvCxnSpPr/>
          <p:nvPr/>
        </p:nvCxnSpPr>
        <p:spPr>
          <a:xfrm>
            <a:off x="3203848" y="4009628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3203848" y="4513684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/>
          <p:nvPr/>
        </p:nvCxnSpPr>
        <p:spPr>
          <a:xfrm>
            <a:off x="3203848" y="5017740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3203848" y="5521796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19"/>
          <p:cNvCxnSpPr/>
          <p:nvPr/>
        </p:nvCxnSpPr>
        <p:spPr>
          <a:xfrm>
            <a:off x="6228184" y="2497460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20"/>
          <p:cNvCxnSpPr/>
          <p:nvPr/>
        </p:nvCxnSpPr>
        <p:spPr>
          <a:xfrm>
            <a:off x="6228184" y="3001516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21"/>
          <p:cNvCxnSpPr/>
          <p:nvPr/>
        </p:nvCxnSpPr>
        <p:spPr>
          <a:xfrm>
            <a:off x="6228184" y="3505572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22"/>
          <p:cNvCxnSpPr/>
          <p:nvPr/>
        </p:nvCxnSpPr>
        <p:spPr>
          <a:xfrm>
            <a:off x="6228184" y="4009628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23"/>
          <p:cNvCxnSpPr/>
          <p:nvPr/>
        </p:nvCxnSpPr>
        <p:spPr>
          <a:xfrm>
            <a:off x="6228184" y="4513684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24"/>
          <p:cNvCxnSpPr/>
          <p:nvPr/>
        </p:nvCxnSpPr>
        <p:spPr>
          <a:xfrm>
            <a:off x="6228184" y="5017740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25"/>
          <p:cNvCxnSpPr/>
          <p:nvPr/>
        </p:nvCxnSpPr>
        <p:spPr>
          <a:xfrm>
            <a:off x="6228184" y="5521796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9320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Glagolski vid 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883667"/>
            <a:ext cx="6660232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83667"/>
            <a:ext cx="799288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istaknute glagole u sljedećim rečenicama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611560" y="1705372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Radost je motor koji te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vuče</a:t>
            </a:r>
            <a:r>
              <a:rPr lang="hr-HR" sz="2800" dirty="0" smtClean="0"/>
              <a:t>. </a:t>
            </a:r>
            <a:endParaRPr lang="hr-HR" sz="28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5148064" y="1705372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Radost je motor koji te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povuče</a:t>
            </a:r>
            <a:r>
              <a:rPr lang="hr-HR" sz="2800" dirty="0" smtClean="0"/>
              <a:t>. </a:t>
            </a:r>
            <a:endParaRPr lang="hr-HR" sz="2800" dirty="0"/>
          </a:p>
        </p:txBody>
      </p:sp>
      <p:sp>
        <p:nvSpPr>
          <p:cNvPr id="7" name="TextBox 7"/>
          <p:cNvSpPr txBox="1"/>
          <p:nvPr/>
        </p:nvSpPr>
        <p:spPr>
          <a:xfrm>
            <a:off x="0" y="4801716"/>
            <a:ext cx="914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U kojoj je rečenici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izrečena radnja koja nije završena</a:t>
            </a:r>
            <a:r>
              <a:rPr lang="hr-HR" sz="2400" dirty="0" smtClean="0">
                <a:latin typeface="Comic Sans MS" pitchFamily="66" charset="0"/>
              </a:rPr>
              <a:t>,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radnja koja traje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9" name="Slika 8" descr="Untitled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17540"/>
            <a:ext cx="2176000" cy="562286"/>
          </a:xfrm>
          <a:prstGeom prst="rect">
            <a:avLst/>
          </a:prstGeom>
        </p:spPr>
      </p:pic>
      <p:pic>
        <p:nvPicPr>
          <p:cNvPr id="10" name="Slika 9" descr="streelica 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569468"/>
            <a:ext cx="154848" cy="543123"/>
          </a:xfrm>
          <a:prstGeom prst="rect">
            <a:avLst/>
          </a:prstGeom>
        </p:spPr>
      </p:pic>
      <p:sp>
        <p:nvSpPr>
          <p:cNvPr id="11" name="TextBox 7"/>
          <p:cNvSpPr txBox="1"/>
          <p:nvPr/>
        </p:nvSpPr>
        <p:spPr>
          <a:xfrm>
            <a:off x="-1016" y="4801716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Kakva je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radnja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izrečena u drugoj rečenici?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2" name="Slika 11" descr="radnja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289548"/>
            <a:ext cx="1440160" cy="489466"/>
          </a:xfrm>
          <a:prstGeom prst="rect">
            <a:avLst/>
          </a:prstGeom>
        </p:spPr>
      </p:pic>
      <p:pic>
        <p:nvPicPr>
          <p:cNvPr id="13" name="Slika 12" descr="streelica 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569468"/>
            <a:ext cx="154848" cy="543123"/>
          </a:xfrm>
          <a:prstGeom prst="rect">
            <a:avLst/>
          </a:prstGeom>
        </p:spPr>
      </p:pic>
      <p:pic>
        <p:nvPicPr>
          <p:cNvPr id="14" name="Slika 13" descr="zaključak 01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055208"/>
            <a:ext cx="8136904" cy="1659792"/>
          </a:xfrm>
          <a:prstGeom prst="rect">
            <a:avLst/>
          </a:prstGeom>
        </p:spPr>
      </p:pic>
      <p:sp>
        <p:nvSpPr>
          <p:cNvPr id="15" name="TekstniOkvir 14"/>
          <p:cNvSpPr txBox="1"/>
          <p:nvPr/>
        </p:nvSpPr>
        <p:spPr>
          <a:xfrm>
            <a:off x="1187624" y="4280817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Glagolski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je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vid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osobina glagola da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izriču trajanje radnje </a:t>
            </a:r>
            <a:r>
              <a:rPr lang="hr-HR" sz="2800" dirty="0" smtClean="0">
                <a:solidFill>
                  <a:srgbClr val="003300"/>
                </a:solidFill>
              </a:rPr>
              <a:t>–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njenu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nesvršenost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ili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svršenost</a:t>
            </a:r>
            <a:r>
              <a:rPr lang="hr-HR" sz="2800" dirty="0" smtClean="0">
                <a:solidFill>
                  <a:srgbClr val="003300"/>
                </a:solidFill>
              </a:rPr>
              <a:t>.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hr-HR" sz="2800" dirty="0" smtClean="0">
                <a:solidFill>
                  <a:srgbClr val="003300"/>
                </a:solidFill>
              </a:rPr>
              <a:t>  </a:t>
            </a:r>
            <a:endParaRPr lang="hr-HR" sz="2800" dirty="0">
              <a:solidFill>
                <a:srgbClr val="003300"/>
              </a:solidFill>
            </a:endParaRPr>
          </a:p>
        </p:txBody>
      </p:sp>
      <p:sp>
        <p:nvSpPr>
          <p:cNvPr id="16" name="Zaobljeni pravokutnik 15"/>
          <p:cNvSpPr/>
          <p:nvPr/>
        </p:nvSpPr>
        <p:spPr>
          <a:xfrm>
            <a:off x="251520" y="3145532"/>
            <a:ext cx="2592288" cy="792088"/>
          </a:xfrm>
          <a:prstGeom prst="round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5004048" y="3145532"/>
            <a:ext cx="2592288" cy="792088"/>
          </a:xfrm>
          <a:prstGeom prst="round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8" name="Slika 17" descr="dječa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411760" y="2518174"/>
            <a:ext cx="1152128" cy="1582401"/>
          </a:xfrm>
          <a:prstGeom prst="rect">
            <a:avLst/>
          </a:prstGeom>
        </p:spPr>
      </p:pic>
      <p:pic>
        <p:nvPicPr>
          <p:cNvPr id="19" name="Slika 18" descr="djevojčic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4283968" y="2569468"/>
            <a:ext cx="1342711" cy="15604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7" grpId="1"/>
      <p:bldP spid="11" grpId="0"/>
      <p:bldP spid="11" grpId="1"/>
      <p:bldP spid="15" grpId="0"/>
      <p:bldP spid="15" grpId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9320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Nesvršeni i svršeni glagoli 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913284"/>
            <a:ext cx="4644008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913284"/>
            <a:ext cx="799288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podjelu glagola po vidu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pic>
        <p:nvPicPr>
          <p:cNvPr id="5" name="Slika 4" descr="glagoli po vid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1352" y="1453642"/>
            <a:ext cx="2376264" cy="16730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Slika 7" descr="djevojčic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525381"/>
            <a:ext cx="1239975" cy="1628263"/>
          </a:xfrm>
          <a:prstGeom prst="rect">
            <a:avLst/>
          </a:prstGeom>
        </p:spPr>
      </p:pic>
      <p:pic>
        <p:nvPicPr>
          <p:cNvPr id="9" name="Slika 8" descr="dječa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2572797"/>
            <a:ext cx="1008112" cy="1580847"/>
          </a:xfrm>
          <a:prstGeom prst="rect">
            <a:avLst/>
          </a:prstGeom>
        </p:spPr>
      </p:pic>
      <p:pic>
        <p:nvPicPr>
          <p:cNvPr id="10" name="Slika 9" descr="čekam 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780709"/>
            <a:ext cx="1483813" cy="761127"/>
          </a:xfrm>
          <a:prstGeom prst="rect">
            <a:avLst/>
          </a:prstGeom>
        </p:spPr>
      </p:pic>
      <p:pic>
        <p:nvPicPr>
          <p:cNvPr id="11" name="Slika 10" descr="doček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1589277"/>
            <a:ext cx="1296144" cy="938968"/>
          </a:xfrm>
          <a:prstGeom prst="rect">
            <a:avLst/>
          </a:prstGeom>
        </p:spPr>
      </p:pic>
      <p:pic>
        <p:nvPicPr>
          <p:cNvPr id="14" name="Slika 13" descr="streelica 1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951312" y="4225652"/>
            <a:ext cx="133184" cy="543123"/>
          </a:xfrm>
          <a:prstGeom prst="rect">
            <a:avLst/>
          </a:prstGeom>
        </p:spPr>
      </p:pic>
      <p:pic>
        <p:nvPicPr>
          <p:cNvPr id="15" name="Slika 14" descr="strelica 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9664" y="4225652"/>
            <a:ext cx="154541" cy="542046"/>
          </a:xfrm>
          <a:prstGeom prst="rect">
            <a:avLst/>
          </a:prstGeom>
        </p:spPr>
      </p:pic>
      <p:pic>
        <p:nvPicPr>
          <p:cNvPr id="16" name="Slika 15" descr="1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31232" y="3217540"/>
            <a:ext cx="1686857" cy="882286"/>
          </a:xfrm>
          <a:prstGeom prst="rect">
            <a:avLst/>
          </a:prstGeom>
        </p:spPr>
      </p:pic>
      <p:pic>
        <p:nvPicPr>
          <p:cNvPr id="17" name="Slika 16" descr="1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27576" y="3185636"/>
            <a:ext cx="1449143" cy="896000"/>
          </a:xfrm>
          <a:prstGeom prst="rect">
            <a:avLst/>
          </a:prstGeom>
        </p:spPr>
      </p:pic>
      <p:pic>
        <p:nvPicPr>
          <p:cNvPr id="19" name="Slika 18" descr="2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4967536" y="2785492"/>
            <a:ext cx="840094" cy="864096"/>
          </a:xfrm>
          <a:prstGeom prst="rect">
            <a:avLst/>
          </a:prstGeom>
        </p:spPr>
      </p:pic>
      <p:pic>
        <p:nvPicPr>
          <p:cNvPr id="20" name="Slika 19" descr="2b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640274">
            <a:off x="3039796" y="2777918"/>
            <a:ext cx="792088" cy="1029650"/>
          </a:xfrm>
          <a:prstGeom prst="rect">
            <a:avLst/>
          </a:prstGeom>
        </p:spPr>
      </p:pic>
      <p:pic>
        <p:nvPicPr>
          <p:cNvPr id="22" name="Slika 21" descr="1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59217" y="4945722"/>
            <a:ext cx="1811429" cy="497143"/>
          </a:xfrm>
          <a:prstGeom prst="rect">
            <a:avLst/>
          </a:prstGeom>
        </p:spPr>
      </p:pic>
      <p:pic>
        <p:nvPicPr>
          <p:cNvPr id="23" name="Slika 22" descr="1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15598" y="4945722"/>
            <a:ext cx="1577143" cy="497143"/>
          </a:xfrm>
          <a:prstGeom prst="rect">
            <a:avLst/>
          </a:prstGeom>
        </p:spPr>
      </p:pic>
      <p:sp>
        <p:nvSpPr>
          <p:cNvPr id="24" name="Zaobljeni pravokutnik 23"/>
          <p:cNvSpPr/>
          <p:nvPr/>
        </p:nvSpPr>
        <p:spPr>
          <a:xfrm>
            <a:off x="1943200" y="4801716"/>
            <a:ext cx="2232248" cy="720080"/>
          </a:xfrm>
          <a:prstGeom prst="round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5327576" y="4801716"/>
            <a:ext cx="2232248" cy="720080"/>
          </a:xfrm>
          <a:prstGeom prst="round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6" name="Slika 25" descr="dječak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3779912" y="4009628"/>
            <a:ext cx="1152128" cy="1582401"/>
          </a:xfrm>
          <a:prstGeom prst="rect">
            <a:avLst/>
          </a:prstGeom>
        </p:spPr>
      </p:pic>
      <p:pic>
        <p:nvPicPr>
          <p:cNvPr id="27" name="Slika 26" descr="djevojčica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4572000" y="4009628"/>
            <a:ext cx="1342711" cy="15604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9320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Vidski par  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883667"/>
            <a:ext cx="4211960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83667"/>
            <a:ext cx="799288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sljedeće parove riječi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3059832" y="163336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lijegati – leći   </a:t>
            </a:r>
            <a:endParaRPr lang="hr-HR" sz="28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3059832" y="211825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sjediti – sjesti   </a:t>
            </a:r>
            <a:endParaRPr lang="hr-HR" sz="28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3059832" y="262231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kupovati – kupiti   </a:t>
            </a:r>
            <a:endParaRPr lang="hr-HR" sz="28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3059832" y="312636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dolaziti – doći   </a:t>
            </a:r>
            <a:endParaRPr lang="hr-HR" sz="28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3059832" y="363042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bacati – baciti   </a:t>
            </a:r>
            <a:endParaRPr lang="hr-HR" sz="2800" dirty="0"/>
          </a:p>
        </p:txBody>
      </p:sp>
      <p:sp>
        <p:nvSpPr>
          <p:cNvPr id="10" name="TextBox 7"/>
          <p:cNvSpPr txBox="1"/>
          <p:nvPr/>
        </p:nvSpPr>
        <p:spPr>
          <a:xfrm>
            <a:off x="0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Po čemu se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razlikuju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glagoli u paru?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0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Koji su glagoli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svršenoga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, a koji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nesvršenoga vida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3059832" y="163336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lijegati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dirty="0" smtClean="0"/>
              <a:t>– 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leći   </a:t>
            </a:r>
            <a:endParaRPr lang="hr-HR" sz="28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3059832" y="211825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sjediti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dirty="0" smtClean="0"/>
              <a:t>– 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sjesti   </a:t>
            </a:r>
            <a:endParaRPr lang="hr-HR" sz="28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3059832" y="262231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kupovati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dirty="0" smtClean="0"/>
              <a:t>– 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kupiti   </a:t>
            </a:r>
            <a:endParaRPr lang="hr-HR" sz="28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3059832" y="312636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dolaziti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dirty="0" smtClean="0"/>
              <a:t>– 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doći   </a:t>
            </a:r>
            <a:endParaRPr lang="hr-HR" sz="28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3059832" y="363042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bacati</a:t>
            </a:r>
            <a:r>
              <a:rPr lang="hr-HR" sz="2800" dirty="0" smtClean="0"/>
              <a:t> – 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baciti   </a:t>
            </a:r>
            <a:endParaRPr lang="hr-HR" sz="28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22" name="Slika 21" descr="4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993404"/>
            <a:ext cx="3675429" cy="29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Slika 23" descr="1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6" y="4513683"/>
            <a:ext cx="1686857" cy="882286"/>
          </a:xfrm>
          <a:prstGeom prst="rect">
            <a:avLst/>
          </a:prstGeom>
        </p:spPr>
      </p:pic>
      <p:pic>
        <p:nvPicPr>
          <p:cNvPr id="25" name="Slika 24" descr="2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40274">
            <a:off x="2932290" y="4074061"/>
            <a:ext cx="792088" cy="1029650"/>
          </a:xfrm>
          <a:prstGeom prst="rect">
            <a:avLst/>
          </a:prstGeom>
        </p:spPr>
      </p:pic>
      <p:pic>
        <p:nvPicPr>
          <p:cNvPr id="26" name="Slika 25" descr="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553788"/>
            <a:ext cx="1449143" cy="896000"/>
          </a:xfrm>
          <a:prstGeom prst="rect">
            <a:avLst/>
          </a:prstGeom>
        </p:spPr>
      </p:pic>
      <p:pic>
        <p:nvPicPr>
          <p:cNvPr id="27" name="Slika 26" descr="2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788024" y="4153644"/>
            <a:ext cx="840094" cy="864096"/>
          </a:xfrm>
          <a:prstGeom prst="rect">
            <a:avLst/>
          </a:prstGeom>
        </p:spPr>
      </p:pic>
      <p:pic>
        <p:nvPicPr>
          <p:cNvPr id="29" name="Slika 28" descr="dječa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4132599"/>
            <a:ext cx="1080120" cy="1582401"/>
          </a:xfrm>
          <a:prstGeom prst="rect">
            <a:avLst/>
          </a:prstGeom>
        </p:spPr>
      </p:pic>
      <p:pic>
        <p:nvPicPr>
          <p:cNvPr id="30" name="Slika 29" descr="djevojčic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0192" y="4009628"/>
            <a:ext cx="1440160" cy="1560447"/>
          </a:xfrm>
          <a:prstGeom prst="rect">
            <a:avLst/>
          </a:prstGeom>
        </p:spPr>
      </p:pic>
      <p:pic>
        <p:nvPicPr>
          <p:cNvPr id="20" name="Slika 19" descr="zaključak 01 cop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3937620"/>
            <a:ext cx="8136904" cy="1659792"/>
          </a:xfrm>
          <a:prstGeom prst="rect">
            <a:avLst/>
          </a:prstGeom>
        </p:spPr>
      </p:pic>
      <p:sp>
        <p:nvSpPr>
          <p:cNvPr id="21" name="TekstniOkvir 20"/>
          <p:cNvSpPr txBox="1"/>
          <p:nvPr/>
        </p:nvSpPr>
        <p:spPr>
          <a:xfrm>
            <a:off x="1115616" y="4297660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Glagol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hr-HR" sz="2800" i="1" dirty="0" smtClean="0">
                <a:solidFill>
                  <a:srgbClr val="003300"/>
                </a:solidFill>
              </a:rPr>
              <a:t>baciti</a:t>
            </a:r>
            <a:r>
              <a:rPr lang="hr-HR" sz="2800" dirty="0" smtClean="0">
                <a:solidFill>
                  <a:srgbClr val="003300"/>
                </a:solidFill>
              </a:rPr>
              <a:t>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vidski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je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parnjak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glagolu </a:t>
            </a:r>
            <a:r>
              <a:rPr lang="hr-HR" sz="2800" i="1" dirty="0" smtClean="0">
                <a:solidFill>
                  <a:srgbClr val="003300"/>
                </a:solidFill>
              </a:rPr>
              <a:t>bacati</a:t>
            </a:r>
            <a:r>
              <a:rPr lang="hr-HR" sz="2800" dirty="0" smtClean="0">
                <a:solidFill>
                  <a:srgbClr val="003300"/>
                </a:solidFill>
              </a:rPr>
              <a:t>.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Oni zajedno čine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vidski par</a:t>
            </a:r>
            <a:r>
              <a:rPr lang="hr-HR" sz="2800" dirty="0" smtClean="0">
                <a:solidFill>
                  <a:srgbClr val="003300"/>
                </a:solidFill>
              </a:rPr>
              <a:t>.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 </a:t>
            </a:r>
            <a:r>
              <a:rPr lang="hr-HR" sz="2800" dirty="0" smtClean="0">
                <a:solidFill>
                  <a:srgbClr val="003300"/>
                </a:solidFill>
              </a:rPr>
              <a:t>  </a:t>
            </a:r>
            <a:endParaRPr lang="hr-HR" sz="28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0" grpId="1"/>
      <p:bldP spid="12" grpId="0"/>
      <p:bldP spid="12" grpId="1"/>
      <p:bldP spid="13" grpId="0"/>
      <p:bldP spid="14" grpId="0"/>
      <p:bldP spid="15" grpId="0"/>
      <p:bldP spid="16" grpId="0"/>
      <p:bldP spid="17" grpId="0"/>
      <p:bldP spid="21" grpId="0"/>
      <p:bldP spid="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6372200" y="3217540"/>
            <a:ext cx="1800200" cy="43204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2267744" y="3217540"/>
            <a:ext cx="1800200" cy="43204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395536" y="19320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Trajni i učestali nesvršeni glagoli  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883667"/>
            <a:ext cx="6084168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83667"/>
            <a:ext cx="799288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istaknute glagole u sljedećoj rečenici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115616" y="219026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Od radosti Ivan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skače</a:t>
            </a:r>
            <a:r>
              <a:rPr lang="hr-HR" sz="2800" dirty="0" smtClean="0"/>
              <a:t>, a Ivana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poskakuje</a:t>
            </a:r>
            <a:r>
              <a:rPr lang="hr-HR" sz="2800" dirty="0" smtClean="0"/>
              <a:t>. </a:t>
            </a:r>
            <a:endParaRPr lang="hr-HR" sz="2800" dirty="0"/>
          </a:p>
        </p:txBody>
      </p:sp>
      <p:pic>
        <p:nvPicPr>
          <p:cNvPr id="6" name="Slika 5" descr="dječa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201316"/>
            <a:ext cx="876740" cy="1108570"/>
          </a:xfrm>
          <a:prstGeom prst="rect">
            <a:avLst/>
          </a:prstGeom>
        </p:spPr>
      </p:pic>
      <p:pic>
        <p:nvPicPr>
          <p:cNvPr id="7" name="Slika 6" descr="djevojči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3" y="1231485"/>
            <a:ext cx="864095" cy="10790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Kakvi su po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vidu </a:t>
            </a:r>
            <a:r>
              <a:rPr lang="hr-HR" sz="2400" dirty="0" smtClean="0">
                <a:latin typeface="Comic Sans MS" pitchFamily="66" charset="0"/>
              </a:rPr>
              <a:t>istaknuti glagoli? </a:t>
            </a:r>
            <a:endParaRPr lang="hr-HR" sz="2400" dirty="0">
              <a:latin typeface="Comic Sans MS" pitchFamily="66" charset="0"/>
            </a:endParaRPr>
          </a:p>
        </p:txBody>
      </p:sp>
      <p:pic>
        <p:nvPicPr>
          <p:cNvPr id="9" name="Slika 8" descr="streelica 1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707904" y="2641476"/>
            <a:ext cx="133184" cy="543123"/>
          </a:xfrm>
          <a:prstGeom prst="rect">
            <a:avLst/>
          </a:prstGeom>
        </p:spPr>
      </p:pic>
      <p:pic>
        <p:nvPicPr>
          <p:cNvPr id="11" name="Slika 10" descr="bez prekid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289548"/>
            <a:ext cx="3339890" cy="273151"/>
          </a:xfrm>
          <a:prstGeom prst="rect">
            <a:avLst/>
          </a:prstGeom>
        </p:spPr>
      </p:pic>
      <p:pic>
        <p:nvPicPr>
          <p:cNvPr id="12" name="Slika 11" descr="uz prekid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289548"/>
            <a:ext cx="3172274" cy="273151"/>
          </a:xfrm>
          <a:prstGeom prst="rect">
            <a:avLst/>
          </a:prstGeom>
        </p:spPr>
      </p:pic>
      <p:sp>
        <p:nvSpPr>
          <p:cNvPr id="13" name="TextBox 7"/>
          <p:cNvSpPr txBox="1"/>
          <p:nvPr/>
        </p:nvSpPr>
        <p:spPr>
          <a:xfrm>
            <a:off x="-1016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prstClr val="black"/>
                </a:solidFill>
                <a:latin typeface="Comic Sans MS" pitchFamily="66" charset="0"/>
              </a:rPr>
              <a:t>Što zaključuješ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? Traju li obje radnje jednako</a:t>
            </a:r>
            <a:r>
              <a:rPr lang="hr-HR" sz="2400" dirty="0" smtClean="0">
                <a:latin typeface="Comic Sans MS" pitchFamily="66" charset="0"/>
              </a:rPr>
              <a:t>? </a:t>
            </a:r>
            <a:endParaRPr lang="hr-HR" sz="2400" dirty="0">
              <a:latin typeface="Comic Sans MS" pitchFamily="66" charset="0"/>
            </a:endParaRPr>
          </a:p>
        </p:txBody>
      </p:sp>
      <p:pic>
        <p:nvPicPr>
          <p:cNvPr id="14" name="Slika 13" descr="streelica 1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641476"/>
            <a:ext cx="146464" cy="543123"/>
          </a:xfrm>
          <a:prstGeom prst="rect">
            <a:avLst/>
          </a:prstGeom>
        </p:spPr>
      </p:pic>
      <p:pic>
        <p:nvPicPr>
          <p:cNvPr id="15" name="Slika 14" descr="trajn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47664" y="3649587"/>
            <a:ext cx="2664296" cy="2001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Slika 15" descr="učestal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644143"/>
            <a:ext cx="2688000" cy="2070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7" grpId="0" animBg="1"/>
      <p:bldP spid="17" grpId="1" animBg="1"/>
      <p:bldP spid="3" grpId="0" animBg="1"/>
      <p:bldP spid="4" grpId="0"/>
      <p:bldP spid="5" grpId="0"/>
      <p:bldP spid="8" grpId="0"/>
      <p:bldP spid="8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9320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Dvovidni glagoli 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883667"/>
            <a:ext cx="2699792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83667"/>
            <a:ext cx="799288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rečenice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683568" y="1633364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Majo, danonoćno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telefoniraš</a:t>
            </a:r>
            <a:r>
              <a:rPr lang="hr-HR" sz="2800" dirty="0" smtClean="0"/>
              <a:t>. </a:t>
            </a:r>
            <a:endParaRPr lang="hr-HR" sz="28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4860032" y="1633364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Kad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telefoniraš</a:t>
            </a:r>
            <a:r>
              <a:rPr lang="hr-HR" sz="2800" dirty="0" smtClean="0"/>
              <a:t>, poklopi slušalicu. </a:t>
            </a:r>
            <a:endParaRPr lang="hr-HR" sz="2800" dirty="0"/>
          </a:p>
        </p:txBody>
      </p:sp>
      <p:sp>
        <p:nvSpPr>
          <p:cNvPr id="7" name="TextBox 7"/>
          <p:cNvSpPr txBox="1"/>
          <p:nvPr/>
        </p:nvSpPr>
        <p:spPr>
          <a:xfrm>
            <a:off x="-1016" y="4729708"/>
            <a:ext cx="914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U objema je rečenicama uporabljen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isti glagol</a:t>
            </a:r>
            <a:r>
              <a:rPr lang="hr-HR" sz="2400" dirty="0" smtClean="0">
                <a:latin typeface="Comic Sans MS" pitchFamily="66" charset="0"/>
              </a:rPr>
              <a:t>. </a:t>
            </a:r>
          </a:p>
          <a:p>
            <a:pPr algn="ctr"/>
            <a:r>
              <a:rPr lang="hr-HR" sz="2400" dirty="0" smtClean="0">
                <a:latin typeface="Comic Sans MS" pitchFamily="66" charset="0"/>
              </a:rPr>
              <a:t>Je li on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svršenoga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latin typeface="Comic Sans MS" pitchFamily="66" charset="0"/>
              </a:rPr>
              <a:t> </a:t>
            </a:r>
            <a:r>
              <a:rPr lang="hr-HR" sz="2400" dirty="0" smtClean="0">
                <a:latin typeface="Comic Sans MS" pitchFamily="66" charset="0"/>
              </a:rPr>
              <a:t>ili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nesvršenoga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latin typeface="Comic Sans MS" pitchFamily="66" charset="0"/>
              </a:rPr>
              <a:t>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vida</a:t>
            </a:r>
            <a:r>
              <a:rPr lang="hr-HR" sz="2400" dirty="0" smtClean="0">
                <a:latin typeface="Comic Sans MS" pitchFamily="66" charset="0"/>
              </a:rPr>
              <a:t>? </a:t>
            </a:r>
            <a:endParaRPr lang="hr-HR" sz="2400" dirty="0">
              <a:latin typeface="Comic Sans MS" pitchFamily="66" charset="0"/>
            </a:endParaRPr>
          </a:p>
        </p:txBody>
      </p:sp>
      <p:pic>
        <p:nvPicPr>
          <p:cNvPr id="8" name="Slika 7" descr="streelica 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763688" y="2569468"/>
            <a:ext cx="133184" cy="543123"/>
          </a:xfrm>
          <a:prstGeom prst="rect">
            <a:avLst/>
          </a:prstGeom>
        </p:spPr>
      </p:pic>
      <p:sp>
        <p:nvSpPr>
          <p:cNvPr id="12" name="TextBox 7"/>
          <p:cNvSpPr txBox="1"/>
          <p:nvPr/>
        </p:nvSpPr>
        <p:spPr>
          <a:xfrm>
            <a:off x="0" y="5017740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Što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zaključuješ</a:t>
            </a:r>
            <a:r>
              <a:rPr lang="hr-HR" sz="2400" dirty="0" smtClean="0">
                <a:latin typeface="Comic Sans MS" pitchFamily="66" charset="0"/>
              </a:rPr>
              <a:t>? </a:t>
            </a:r>
            <a:endParaRPr lang="hr-HR" sz="2400" dirty="0">
              <a:latin typeface="Comic Sans MS" pitchFamily="66" charset="0"/>
            </a:endParaRPr>
          </a:p>
        </p:txBody>
      </p:sp>
      <p:pic>
        <p:nvPicPr>
          <p:cNvPr id="13" name="Slika 12" descr="zaključak 01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937620"/>
            <a:ext cx="8136904" cy="1659792"/>
          </a:xfrm>
          <a:prstGeom prst="rect">
            <a:avLst/>
          </a:prstGeom>
        </p:spPr>
      </p:pic>
      <p:sp>
        <p:nvSpPr>
          <p:cNvPr id="14" name="TekstniOkvir 13"/>
          <p:cNvSpPr txBox="1"/>
          <p:nvPr/>
        </p:nvSpPr>
        <p:spPr>
          <a:xfrm>
            <a:off x="1115616" y="4153644"/>
            <a:ext cx="6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Kad glagoli imaju nesvršeni i svršeni vid</a:t>
            </a:r>
            <a:r>
              <a:rPr lang="hr-HR" sz="2800" dirty="0" smtClean="0">
                <a:solidFill>
                  <a:srgbClr val="003300"/>
                </a:solidFill>
              </a:rPr>
              <a:t>,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zovu se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dvovidni</a:t>
            </a:r>
            <a:r>
              <a:rPr lang="hr-HR" sz="2800" dirty="0" smtClean="0">
                <a:solidFill>
                  <a:srgbClr val="003300"/>
                </a:solidFill>
              </a:rPr>
              <a:t>.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hr-HR" sz="2800" dirty="0" smtClean="0">
                <a:solidFill>
                  <a:srgbClr val="003300"/>
                </a:solidFill>
              </a:rPr>
              <a:t>Dvovidni su glagoli: čuti, vidjeti, ručati, doručkovati, užinati…</a:t>
            </a:r>
            <a:endParaRPr lang="hr-HR" sz="2800" dirty="0">
              <a:solidFill>
                <a:srgbClr val="003300"/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4860032" y="1633364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Kad </a:t>
            </a:r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telefoniraš</a:t>
            </a:r>
            <a:r>
              <a:rPr lang="hr-HR" sz="2800" dirty="0" smtClean="0"/>
              <a:t>, poklopi slušalicu. </a:t>
            </a:r>
            <a:endParaRPr lang="hr-HR" sz="2800" dirty="0"/>
          </a:p>
        </p:txBody>
      </p:sp>
      <p:pic>
        <p:nvPicPr>
          <p:cNvPr id="17" name="Slika 16" descr="strelica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497460"/>
            <a:ext cx="154541" cy="542046"/>
          </a:xfrm>
          <a:prstGeom prst="rect">
            <a:avLst/>
          </a:prstGeom>
        </p:spPr>
      </p:pic>
      <p:pic>
        <p:nvPicPr>
          <p:cNvPr id="18" name="Slika 17" descr="1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361556"/>
            <a:ext cx="1811429" cy="497143"/>
          </a:xfrm>
          <a:prstGeom prst="rect">
            <a:avLst/>
          </a:prstGeom>
        </p:spPr>
      </p:pic>
      <p:sp>
        <p:nvSpPr>
          <p:cNvPr id="19" name="Zaobljeni pravokutnik 18"/>
          <p:cNvSpPr/>
          <p:nvPr/>
        </p:nvSpPr>
        <p:spPr>
          <a:xfrm>
            <a:off x="539559" y="3217550"/>
            <a:ext cx="2232248" cy="720080"/>
          </a:xfrm>
          <a:prstGeom prst="round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" name="Slika 19" descr="1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3361556"/>
            <a:ext cx="1577143" cy="497143"/>
          </a:xfrm>
          <a:prstGeom prst="rect">
            <a:avLst/>
          </a:prstGeom>
        </p:spPr>
      </p:pic>
      <p:sp>
        <p:nvSpPr>
          <p:cNvPr id="21" name="Zaobljeni pravokutnik 20"/>
          <p:cNvSpPr/>
          <p:nvPr/>
        </p:nvSpPr>
        <p:spPr>
          <a:xfrm>
            <a:off x="5508114" y="3217550"/>
            <a:ext cx="2232248" cy="720080"/>
          </a:xfrm>
          <a:prstGeom prst="round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7" grpId="1"/>
      <p:bldP spid="12" grpId="0"/>
      <p:bldP spid="12" grpId="1"/>
      <p:bldP spid="14" grpId="0"/>
      <p:bldP spid="14" grpId="1"/>
      <p:bldP spid="15" grpId="0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9320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MALA JEZIČNA TAJNA 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251520" y="1243706"/>
            <a:ext cx="8640960" cy="110973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23528" y="1345332"/>
            <a:ext cx="799288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Da bi lakše odredila</a:t>
            </a:r>
            <a:r>
              <a:rPr lang="hr-HR" sz="2400" dirty="0" smtClean="0">
                <a:solidFill>
                  <a:schemeClr val="bg1"/>
                </a:solidFill>
              </a:rPr>
              <a:t>/</a:t>
            </a:r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odredio glagolski vid</a:t>
            </a:r>
            <a:r>
              <a:rPr lang="hr-HR" sz="2400" dirty="0" smtClean="0">
                <a:solidFill>
                  <a:schemeClr val="bg1"/>
                </a:solidFill>
              </a:rPr>
              <a:t>,</a:t>
            </a:r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zapitaj se</a:t>
            </a:r>
            <a:r>
              <a:rPr lang="hr-HR" sz="2400" dirty="0" smtClean="0">
                <a:solidFill>
                  <a:schemeClr val="bg1"/>
                </a:solidFill>
              </a:rPr>
              <a:t>:</a:t>
            </a:r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</a:p>
          <a:p>
            <a:r>
              <a:rPr lang="hr-HR" sz="24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Mogu li dugo gledati</a:t>
            </a:r>
            <a:r>
              <a:rPr lang="hr-HR" sz="2400" i="1" dirty="0" smtClean="0">
                <a:solidFill>
                  <a:schemeClr val="bg1"/>
                </a:solidFill>
              </a:rPr>
              <a:t>,</a:t>
            </a:r>
            <a:r>
              <a:rPr lang="hr-HR" sz="24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smijati se</a:t>
            </a:r>
            <a:r>
              <a:rPr lang="hr-HR" sz="2400" i="1" dirty="0" smtClean="0">
                <a:solidFill>
                  <a:schemeClr val="bg1"/>
                </a:solidFill>
              </a:rPr>
              <a:t>,</a:t>
            </a:r>
            <a:r>
              <a:rPr lang="hr-HR" sz="24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zastati</a:t>
            </a:r>
            <a:r>
              <a:rPr lang="hr-HR" sz="2400" i="1" dirty="0" smtClean="0">
                <a:solidFill>
                  <a:schemeClr val="bg1"/>
                </a:solidFill>
              </a:rPr>
              <a:t>,</a:t>
            </a:r>
            <a:r>
              <a:rPr lang="hr-HR" sz="24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poslušati</a:t>
            </a:r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? 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467544" y="2622312"/>
            <a:ext cx="82089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– Ako je odgovor </a:t>
            </a:r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ne mogu</a:t>
            </a:r>
            <a:r>
              <a:rPr lang="hr-HR" sz="2800" dirty="0" smtClean="0"/>
              <a:t>, glagol je </a:t>
            </a:r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svršen</a:t>
            </a:r>
            <a:r>
              <a:rPr lang="hr-HR" sz="2800" dirty="0" smtClean="0"/>
              <a:t>.</a:t>
            </a:r>
          </a:p>
          <a:p>
            <a:r>
              <a:rPr lang="hr-HR" sz="2400" dirty="0"/>
              <a:t> </a:t>
            </a:r>
            <a:r>
              <a:rPr lang="hr-HR" sz="2400" dirty="0" smtClean="0"/>
              <a:t>      Dugo </a:t>
            </a:r>
            <a:r>
              <a:rPr lang="hr-HR" sz="2400" b="1" dirty="0" smtClean="0">
                <a:solidFill>
                  <a:srgbClr val="0000FF"/>
                </a:solidFill>
              </a:rPr>
              <a:t>ne mogu </a:t>
            </a:r>
            <a:r>
              <a:rPr lang="hr-HR" sz="2400" dirty="0" smtClean="0"/>
              <a:t>zastati, poslušati… To mogu činiti u jednome</a:t>
            </a:r>
          </a:p>
          <a:p>
            <a:r>
              <a:rPr lang="hr-HR" sz="2400" dirty="0"/>
              <a:t> </a:t>
            </a:r>
            <a:r>
              <a:rPr lang="hr-HR" sz="2400" dirty="0" smtClean="0"/>
              <a:t>      trenutku.  </a:t>
            </a:r>
            <a:endParaRPr lang="hr-HR" sz="2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467544" y="3920777"/>
            <a:ext cx="82089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– Ako je odgovor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mogu</a:t>
            </a:r>
            <a:r>
              <a:rPr lang="hr-HR" sz="2800" dirty="0" smtClean="0"/>
              <a:t>, glagol je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nesvršen</a:t>
            </a:r>
            <a:r>
              <a:rPr lang="hr-HR" sz="2800" dirty="0" smtClean="0"/>
              <a:t>.</a:t>
            </a:r>
          </a:p>
          <a:p>
            <a:r>
              <a:rPr lang="hr-HR" sz="2400" dirty="0"/>
              <a:t> </a:t>
            </a:r>
            <a:r>
              <a:rPr lang="hr-HR" sz="2400" dirty="0" smtClean="0"/>
              <a:t>     </a:t>
            </a:r>
            <a:r>
              <a:rPr lang="hr-HR" sz="2400" b="1" dirty="0" smtClean="0">
                <a:solidFill>
                  <a:srgbClr val="FF0000"/>
                </a:solidFill>
              </a:rPr>
              <a:t>Mogu</a:t>
            </a:r>
            <a:r>
              <a:rPr lang="hr-HR" sz="2400" dirty="0" smtClean="0"/>
              <a:t> dugo gledati, smijati se… To ne mogu činiti u jednome</a:t>
            </a:r>
          </a:p>
          <a:p>
            <a:r>
              <a:rPr lang="hr-HR" sz="2400" dirty="0"/>
              <a:t> </a:t>
            </a:r>
            <a:r>
              <a:rPr lang="hr-HR" sz="2400" dirty="0" smtClean="0"/>
              <a:t>     trenutku.  </a:t>
            </a:r>
            <a:endParaRPr lang="hr-HR" sz="2400" dirty="0"/>
          </a:p>
        </p:txBody>
      </p:sp>
      <p:pic>
        <p:nvPicPr>
          <p:cNvPr id="7" name="Slika 6" descr="djevojči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841276"/>
            <a:ext cx="1249577" cy="1560447"/>
          </a:xfrm>
          <a:prstGeom prst="rect">
            <a:avLst/>
          </a:prstGeom>
        </p:spPr>
      </p:pic>
      <p:pic>
        <p:nvPicPr>
          <p:cNvPr id="8" name="Slika 7" descr="dječ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841276"/>
            <a:ext cx="1267863" cy="16031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195736" y="177738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Glagoli koji u osnovi imaju </a:t>
            </a:r>
            <a:r>
              <a:rPr lang="hr-HR" sz="2400" dirty="0" err="1" smtClean="0"/>
              <a:t>ije</a:t>
            </a:r>
            <a:r>
              <a:rPr lang="hr-HR" sz="2400" dirty="0" smtClean="0"/>
              <a:t>/je/e/i</a:t>
            </a:r>
            <a:r>
              <a:rPr lang="hr-HR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pri promjeni vida mijenjaju duljinu toga sloga</a:t>
            </a:r>
            <a:r>
              <a:rPr lang="hr-HR" sz="2400" dirty="0" smtClean="0"/>
              <a:t>.</a:t>
            </a:r>
            <a:r>
              <a:rPr lang="hr-HR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endParaRPr lang="hr-HR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2339752" y="256946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razum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</a:t>
            </a:r>
            <a:r>
              <a:rPr lang="hr-HR" sz="2400" dirty="0" smtClean="0"/>
              <a:t>ti</a:t>
            </a:r>
            <a:endParaRPr lang="hr-HR" sz="24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4788024" y="256946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razum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ije</a:t>
            </a:r>
            <a:r>
              <a:rPr lang="hr-HR" sz="2400" dirty="0" smtClean="0"/>
              <a:t>vati</a:t>
            </a:r>
            <a:endParaRPr lang="hr-HR" sz="24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2339752" y="297189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l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</a:t>
            </a:r>
            <a:r>
              <a:rPr lang="hr-HR" sz="2400" dirty="0" smtClean="0"/>
              <a:t>ći</a:t>
            </a:r>
            <a:endParaRPr lang="hr-HR" sz="2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4788024" y="297189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l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ije</a:t>
            </a:r>
            <a:r>
              <a:rPr lang="hr-HR" sz="2400" dirty="0" smtClean="0"/>
              <a:t>gati</a:t>
            </a:r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2339752" y="340394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ije</a:t>
            </a:r>
            <a:r>
              <a:rPr lang="hr-HR" sz="2400" dirty="0" smtClean="0"/>
              <a:t>šiti</a:t>
            </a:r>
            <a:endParaRPr lang="hr-HR" sz="24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4788024" y="340394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r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</a:t>
            </a:r>
            <a:r>
              <a:rPr lang="hr-HR" sz="2400" dirty="0" smtClean="0"/>
              <a:t>šavati</a:t>
            </a:r>
            <a:endParaRPr lang="hr-HR" sz="24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2411760" y="4225652"/>
            <a:ext cx="3024336" cy="830997"/>
          </a:xfrm>
          <a:prstGeom prst="rect">
            <a:avLst/>
          </a:prstGeom>
          <a:solidFill>
            <a:srgbClr val="00CC00"/>
          </a:solidFill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kratice</a:t>
            </a:r>
          </a:p>
          <a:p>
            <a:r>
              <a:rPr lang="hr-HR" sz="1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</a:t>
            </a:r>
            <a:r>
              <a:rPr lang="hr-HR" sz="1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esv</a:t>
            </a:r>
            <a:r>
              <a:rPr lang="hr-HR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– nesvršeni glagolski vid </a:t>
            </a:r>
          </a:p>
          <a:p>
            <a:r>
              <a:rPr lang="hr-HR" sz="1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</a:t>
            </a:r>
            <a:r>
              <a:rPr lang="hr-HR" sz="1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vr</a:t>
            </a:r>
            <a:r>
              <a:rPr lang="hr-HR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– svršeni glagolski vid</a:t>
            </a:r>
            <a:endParaRPr lang="hr-HR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339752" y="376398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z</a:t>
            </a:r>
            <a:r>
              <a:rPr lang="hr-HR" sz="2400" dirty="0" smtClean="0"/>
              <a:t>al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ije</a:t>
            </a:r>
            <a:r>
              <a:rPr lang="hr-HR" sz="2400" dirty="0" smtClean="0"/>
              <a:t>vati </a:t>
            </a:r>
            <a:endParaRPr lang="hr-HR" sz="24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4788024" y="376398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zal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</a:t>
            </a:r>
            <a:r>
              <a:rPr lang="hr-HR" sz="2400" dirty="0" smtClean="0"/>
              <a:t>ti </a:t>
            </a:r>
            <a:endParaRPr lang="hr-HR" sz="2400" dirty="0"/>
          </a:p>
        </p:txBody>
      </p:sp>
      <p:pic>
        <p:nvPicPr>
          <p:cNvPr id="12" name="Slika 11" descr="dječa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111884"/>
            <a:ext cx="1267863" cy="1603116"/>
          </a:xfrm>
          <a:prstGeom prst="rect">
            <a:avLst/>
          </a:prstGeom>
        </p:spPr>
      </p:pic>
      <p:pic>
        <p:nvPicPr>
          <p:cNvPr id="13" name="Slika 12" descr="djevojčic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3865612"/>
            <a:ext cx="1249577" cy="1560447"/>
          </a:xfrm>
          <a:prstGeom prst="rect">
            <a:avLst/>
          </a:prstGeom>
        </p:spPr>
      </p:pic>
      <p:sp>
        <p:nvSpPr>
          <p:cNvPr id="14" name="TekstniOkvir 13"/>
          <p:cNvSpPr txBox="1"/>
          <p:nvPr/>
        </p:nvSpPr>
        <p:spPr>
          <a:xfrm>
            <a:off x="251520" y="-2282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Glagolski po vidu 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15" name="Slika 14" descr="hrvatska krijesnica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0"/>
            <a:ext cx="2619571" cy="10360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396</Words>
  <Application>Microsoft Office PowerPoint</Application>
  <PresentationFormat>On-screen Show (16:10)</PresentationFormat>
  <Paragraphs>80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Comic Sans MS</vt:lpstr>
      <vt:lpstr>Office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Marin</dc:creator>
  <cp:lastModifiedBy>Matea Martin</cp:lastModifiedBy>
  <cp:revision>39</cp:revision>
  <dcterms:created xsi:type="dcterms:W3CDTF">2015-04-29T13:34:01Z</dcterms:created>
  <dcterms:modified xsi:type="dcterms:W3CDTF">2020-05-26T16:41:07Z</dcterms:modified>
</cp:coreProperties>
</file>