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76" r:id="rId9"/>
    <p:sldId id="277" r:id="rId10"/>
    <p:sldId id="267" r:id="rId11"/>
    <p:sldId id="268" r:id="rId12"/>
    <p:sldId id="269" r:id="rId13"/>
    <p:sldId id="279" r:id="rId14"/>
    <p:sldId id="261" r:id="rId15"/>
    <p:sldId id="273" r:id="rId16"/>
    <p:sldId id="274" r:id="rId17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32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3A9FB-27A0-450E-8905-25867C7B18A3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58E50-6F31-464E-A845-16D80D8FF2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102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8E50-6F31-464E-A845-16D80D8FF235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66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257E-5642-4128-8683-2FE0E32B5C2E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F377-F551-4890-A909-06B0F1F53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257E-5642-4128-8683-2FE0E32B5C2E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F377-F551-4890-A909-06B0F1F53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257E-5642-4128-8683-2FE0E32B5C2E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F377-F551-4890-A909-06B0F1F53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257E-5642-4128-8683-2FE0E32B5C2E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F377-F551-4890-A909-06B0F1F53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257E-5642-4128-8683-2FE0E32B5C2E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F377-F551-4890-A909-06B0F1F53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257E-5642-4128-8683-2FE0E32B5C2E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F377-F551-4890-A909-06B0F1F53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257E-5642-4128-8683-2FE0E32B5C2E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F377-F551-4890-A909-06B0F1F53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257E-5642-4128-8683-2FE0E32B5C2E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F377-F551-4890-A909-06B0F1F53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257E-5642-4128-8683-2FE0E32B5C2E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F377-F551-4890-A909-06B0F1F53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257E-5642-4128-8683-2FE0E32B5C2E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F377-F551-4890-A909-06B0F1F53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257E-5642-4128-8683-2FE0E32B5C2E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F377-F551-4890-A909-06B0F1F53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D257E-5642-4128-8683-2FE0E32B5C2E}" type="datetimeFigureOut">
              <a:rPr lang="hr-HR" smtClean="0"/>
              <a:pPr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F377-F551-4890-A909-06B0F1F53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gif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11.gif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2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gif"/><Relationship Id="rId7" Type="http://schemas.openxmlformats.org/officeDocument/2006/relationships/image" Target="../media/image9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2.png"/><Relationship Id="rId3" Type="http://schemas.openxmlformats.org/officeDocument/2006/relationships/image" Target="../media/image11.gif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gif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499992" y="3433564"/>
            <a:ext cx="72008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499992" y="1777380"/>
            <a:ext cx="36004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95536" y="19320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DOBRO JE ZNATI </a:t>
            </a:r>
            <a:r>
              <a:rPr lang="hr-HR" sz="2800" dirty="0" smtClean="0">
                <a:solidFill>
                  <a:srgbClr val="003300"/>
                </a:solidFill>
              </a:rPr>
              <a:t>–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razlikovanje povratnih glagola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3635896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7200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sljedeću rečenicu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555776" y="170537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Obukao sam se toplo. </a:t>
            </a:r>
            <a:endParaRPr lang="hr-HR" sz="2800" dirty="0"/>
          </a:p>
        </p:txBody>
      </p:sp>
      <p:sp>
        <p:nvSpPr>
          <p:cNvPr id="6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Koja se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radnja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vrši u rečenici?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55776" y="170537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Obukao sam se </a:t>
            </a:r>
            <a:r>
              <a:rPr lang="hr-HR" sz="2800" dirty="0" smtClean="0"/>
              <a:t>toplo. </a:t>
            </a:r>
            <a:endParaRPr lang="hr-HR" sz="2800" dirty="0"/>
          </a:p>
        </p:txBody>
      </p:sp>
      <p:pic>
        <p:nvPicPr>
          <p:cNvPr id="11" name="Slika 10" descr="radn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695230"/>
            <a:ext cx="1008112" cy="265920"/>
          </a:xfrm>
          <a:prstGeom prst="rect">
            <a:avLst/>
          </a:prstGeom>
        </p:spPr>
      </p:pic>
      <p:pic>
        <p:nvPicPr>
          <p:cNvPr id="12" name="Slika 11" descr="streela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73363">
            <a:off x="3095487" y="2345341"/>
            <a:ext cx="398336" cy="139256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Kakav je glagol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obući se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po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predmetu radnje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827584" y="4884003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Može li se povratna zamjenica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se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zamijeniti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naglašenim oblikom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sebe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555776" y="334239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Obukao sam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sebe </a:t>
            </a:r>
            <a:r>
              <a:rPr lang="hr-HR" sz="2800" dirty="0" smtClean="0"/>
              <a:t>toplo. </a:t>
            </a:r>
            <a:endParaRPr lang="hr-HR" sz="2800" dirty="0"/>
          </a:p>
        </p:txBody>
      </p:sp>
      <p:pic>
        <p:nvPicPr>
          <p:cNvPr id="19" name="Slika 18" descr="zaključak 01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055208"/>
            <a:ext cx="8136904" cy="1659792"/>
          </a:xfrm>
          <a:prstGeom prst="rect">
            <a:avLst/>
          </a:prstGeom>
        </p:spPr>
      </p:pic>
      <p:sp>
        <p:nvSpPr>
          <p:cNvPr id="20" name="TekstniOkvir 19"/>
          <p:cNvSpPr txBox="1"/>
          <p:nvPr/>
        </p:nvSpPr>
        <p:spPr>
          <a:xfrm>
            <a:off x="971600" y="4280817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FF0000"/>
                </a:solidFill>
              </a:rPr>
              <a:t>Povratni glagoli </a:t>
            </a:r>
            <a:r>
              <a:rPr lang="hr-HR" sz="2800" b="1" dirty="0" smtClean="0">
                <a:solidFill>
                  <a:srgbClr val="003300"/>
                </a:solidFill>
              </a:rPr>
              <a:t>koji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nenaglašeni oblik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</a:t>
            </a:r>
            <a:r>
              <a:rPr lang="hr-HR" sz="2800" b="1" dirty="0" smtClean="0"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mogu</a:t>
            </a:r>
            <a:r>
              <a:rPr lang="hr-HR" sz="2800" b="1" dirty="0" smtClean="0">
                <a:solidFill>
                  <a:srgbClr val="003300"/>
                </a:solidFill>
              </a:rPr>
              <a:t> zamijeniti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naglašenim oblikom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sebe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solidFill>
                  <a:srgbClr val="003300"/>
                </a:solidFill>
              </a:rPr>
              <a:t>zovu se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pravi povratni glagoli</a:t>
            </a:r>
            <a:r>
              <a:rPr lang="hr-HR" sz="2800" dirty="0" smtClean="0">
                <a:solidFill>
                  <a:srgbClr val="003300"/>
                </a:solidFill>
              </a:rPr>
              <a:t>.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22" name="Slika 21" descr="po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641476"/>
            <a:ext cx="1376000" cy="5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4" grpId="0" animBg="1"/>
      <p:bldP spid="14" grpId="1" animBg="1"/>
      <p:bldP spid="3" grpId="0" animBg="1"/>
      <p:bldP spid="4" grpId="0"/>
      <p:bldP spid="5" grpId="0"/>
      <p:bldP spid="6" grpId="0"/>
      <p:bldP spid="6" grpId="1"/>
      <p:bldP spid="10" grpId="0"/>
      <p:bldP spid="13" grpId="0"/>
      <p:bldP spid="13" grpId="1"/>
      <p:bldP spid="16" grpId="0"/>
      <p:bldP spid="16" grpId="1"/>
      <p:bldP spid="17" grpId="0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732240" y="2137420"/>
            <a:ext cx="36004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2771800" y="2137420"/>
            <a:ext cx="36004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3635896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72008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Usporedi sljedeće rečenice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827584" y="203376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Obukao sam se </a:t>
            </a:r>
            <a:r>
              <a:rPr lang="hr-HR" sz="2800" dirty="0" smtClean="0"/>
              <a:t>toplo.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5148064" y="20462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Dječaci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su se grudali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pic>
        <p:nvPicPr>
          <p:cNvPr id="7" name="Slika 6" descr="radn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99" y="3023628"/>
            <a:ext cx="1008112" cy="265920"/>
          </a:xfrm>
          <a:prstGeom prst="rect">
            <a:avLst/>
          </a:prstGeom>
        </p:spPr>
      </p:pic>
      <p:pic>
        <p:nvPicPr>
          <p:cNvPr id="8" name="Slika 7" descr="streela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73363">
            <a:off x="1295286" y="2673739"/>
            <a:ext cx="398336" cy="139256"/>
          </a:xfrm>
          <a:prstGeom prst="rect">
            <a:avLst/>
          </a:prstGeom>
        </p:spPr>
      </p:pic>
      <p:pic>
        <p:nvPicPr>
          <p:cNvPr id="9" name="Slika 8" descr="radn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023628"/>
            <a:ext cx="1008112" cy="265920"/>
          </a:xfrm>
          <a:prstGeom prst="rect">
            <a:avLst/>
          </a:prstGeom>
        </p:spPr>
      </p:pic>
      <p:pic>
        <p:nvPicPr>
          <p:cNvPr id="10" name="Slika 9" descr="streela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73363">
            <a:off x="7415967" y="2673739"/>
            <a:ext cx="398336" cy="139256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0" y="4873724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Tko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vrši radnju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u rečenicama?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7" name="Slika 16" descr="j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77380"/>
            <a:ext cx="502857" cy="274286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5148064" y="20462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Dječaci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su se grudali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pic>
        <p:nvPicPr>
          <p:cNvPr id="20" name="Slika 19" descr="strelica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718389" y="2497460"/>
            <a:ext cx="144016" cy="458410"/>
          </a:xfrm>
          <a:prstGeom prst="rect">
            <a:avLst/>
          </a:prstGeom>
        </p:spPr>
      </p:pic>
      <p:sp>
        <p:nvSpPr>
          <p:cNvPr id="21" name="TextBox 7"/>
          <p:cNvSpPr txBox="1"/>
          <p:nvPr/>
        </p:nvSpPr>
        <p:spPr>
          <a:xfrm>
            <a:off x="-1016" y="4884003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Na kome se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vrši radnja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u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prvoj rečenici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, a na kome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dječaci</a:t>
            </a:r>
          </a:p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vrše radnju u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drugoj rečenici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2" name="Slika 21" descr="v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1" y="3073524"/>
            <a:ext cx="1005808" cy="432048"/>
          </a:xfrm>
          <a:prstGeom prst="rect">
            <a:avLst/>
          </a:prstGeom>
        </p:spPr>
      </p:pic>
      <p:sp>
        <p:nvSpPr>
          <p:cNvPr id="23" name="TextBox 7"/>
          <p:cNvSpPr txBox="1"/>
          <p:nvPr/>
        </p:nvSpPr>
        <p:spPr>
          <a:xfrm>
            <a:off x="-1016" y="4873724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Kakvi su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glagoli po predmetu radnje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6" name="Slika 25" descr="po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3001516"/>
            <a:ext cx="1376000" cy="512000"/>
          </a:xfrm>
          <a:prstGeom prst="rect">
            <a:avLst/>
          </a:prstGeom>
        </p:spPr>
      </p:pic>
      <p:pic>
        <p:nvPicPr>
          <p:cNvPr id="27" name="Slika 26" descr="po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3001516"/>
            <a:ext cx="1376000" cy="512000"/>
          </a:xfrm>
          <a:prstGeom prst="rect">
            <a:avLst/>
          </a:prstGeom>
        </p:spPr>
      </p:pic>
      <p:pic>
        <p:nvPicPr>
          <p:cNvPr id="30" name="Slika 29" descr="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3073524"/>
            <a:ext cx="2029714" cy="676571"/>
          </a:xfrm>
          <a:prstGeom prst="rect">
            <a:avLst/>
          </a:prstGeom>
        </p:spPr>
      </p:pic>
      <p:pic>
        <p:nvPicPr>
          <p:cNvPr id="31" name="Slika 30" descr="zaključak 01 cop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4055208"/>
            <a:ext cx="8388424" cy="1659792"/>
          </a:xfrm>
          <a:prstGeom prst="rect">
            <a:avLst/>
          </a:prstGeom>
        </p:spPr>
      </p:pic>
      <p:sp>
        <p:nvSpPr>
          <p:cNvPr id="32" name="TekstniOkvir 31"/>
          <p:cNvSpPr txBox="1"/>
          <p:nvPr/>
        </p:nvSpPr>
        <p:spPr>
          <a:xfrm>
            <a:off x="971600" y="4280817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Povratni glagoli </a:t>
            </a:r>
            <a:r>
              <a:rPr lang="hr-HR" sz="2800" b="1" dirty="0" smtClean="0">
                <a:solidFill>
                  <a:srgbClr val="003300"/>
                </a:solidFill>
              </a:rPr>
              <a:t>koji izriču da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jedan subjekt vrši radnju na drugome </a:t>
            </a:r>
            <a:r>
              <a:rPr lang="hr-HR" sz="2800" b="1" dirty="0" smtClean="0">
                <a:solidFill>
                  <a:srgbClr val="003300"/>
                </a:solidFill>
              </a:rPr>
              <a:t>ili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jedan prema drugome </a:t>
            </a:r>
            <a:r>
              <a:rPr lang="hr-HR" sz="2800" b="1" dirty="0" smtClean="0">
                <a:solidFill>
                  <a:srgbClr val="003300"/>
                </a:solidFill>
              </a:rPr>
              <a:t>zovu se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uzajamno povratni glagoli</a:t>
            </a:r>
            <a:r>
              <a:rPr lang="hr-HR" sz="2800" dirty="0" smtClean="0">
                <a:solidFill>
                  <a:srgbClr val="003300"/>
                </a:solidFill>
              </a:rPr>
              <a:t>.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28" name="Slika 27" descr="2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481236"/>
            <a:ext cx="2080000" cy="1691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Slika 28" descr="2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4248" y="481236"/>
            <a:ext cx="2080000" cy="1659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Zaobljeni pravokutnik 32"/>
          <p:cNvSpPr/>
          <p:nvPr/>
        </p:nvSpPr>
        <p:spPr>
          <a:xfrm>
            <a:off x="4499992" y="3073524"/>
            <a:ext cx="2376264" cy="72008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kstniOkvir 33"/>
          <p:cNvSpPr txBox="1"/>
          <p:nvPr/>
        </p:nvSpPr>
        <p:spPr>
          <a:xfrm>
            <a:off x="395536" y="19320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DOBRO JE ZNATI </a:t>
            </a:r>
            <a:r>
              <a:rPr lang="hr-HR" sz="2800" dirty="0" smtClean="0">
                <a:solidFill>
                  <a:srgbClr val="003300"/>
                </a:solidFill>
              </a:rPr>
              <a:t>–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razlikovanje povratnih glagola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4" grpId="0" animBg="1"/>
      <p:bldP spid="24" grpId="1" animBg="1"/>
      <p:bldP spid="3" grpId="0" animBg="1"/>
      <p:bldP spid="4" grpId="0"/>
      <p:bldP spid="5" grpId="0"/>
      <p:bldP spid="6" grpId="0"/>
      <p:bldP spid="12" grpId="0"/>
      <p:bldP spid="12" grpId="1"/>
      <p:bldP spid="18" grpId="0"/>
      <p:bldP spid="21" grpId="0"/>
      <p:bldP spid="21" grpId="1"/>
      <p:bldP spid="23" grpId="0"/>
      <p:bldP spid="23" grpId="1"/>
      <p:bldP spid="32" grpId="0"/>
      <p:bldP spid="32" grpId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niOkvir 23"/>
          <p:cNvSpPr txBox="1"/>
          <p:nvPr/>
        </p:nvSpPr>
        <p:spPr>
          <a:xfrm>
            <a:off x="467544" y="19320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DOBRO JE ZNATI </a:t>
            </a:r>
            <a:r>
              <a:rPr lang="hr-HR" sz="2800" dirty="0" smtClean="0">
                <a:solidFill>
                  <a:srgbClr val="003300"/>
                </a:solidFill>
              </a:rPr>
              <a:t>–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razlikovanje povratnih glagola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206220" y="1777380"/>
            <a:ext cx="36004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5868144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7200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povratni glagol u sljedećoj rečenici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054092" y="170537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Dječaci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 smiju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pic>
        <p:nvPicPr>
          <p:cNvPr id="6" name="Slika 5" descr="streela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73363">
            <a:off x="4745931" y="2345343"/>
            <a:ext cx="398336" cy="139256"/>
          </a:xfrm>
          <a:prstGeom prst="rect">
            <a:avLst/>
          </a:prstGeom>
        </p:spPr>
      </p:pic>
      <p:pic>
        <p:nvPicPr>
          <p:cNvPr id="7" name="Slika 6" descr="p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0236" y="2713484"/>
            <a:ext cx="1224136" cy="455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73724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Tko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vrši radnju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u rečenici?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054092" y="170537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00FF"/>
                </a:solidFill>
              </a:rPr>
              <a:t>Dječaci</a:t>
            </a:r>
            <a:r>
              <a:rPr lang="hr-HR" sz="2800" dirty="0" smtClean="0"/>
              <a:t>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 smiju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pic>
        <p:nvPicPr>
          <p:cNvPr id="13" name="Slika 12" descr="strelic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86140" y="2209428"/>
            <a:ext cx="144016" cy="458410"/>
          </a:xfrm>
          <a:prstGeom prst="rect">
            <a:avLst/>
          </a:prstGeom>
        </p:spPr>
      </p:pic>
      <p:pic>
        <p:nvPicPr>
          <p:cNvPr id="14" name="Slika 13" descr="v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713484"/>
            <a:ext cx="1005808" cy="432048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Vrši li se radnja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smijeha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na subjektima?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Vraća li se radnja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na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subjekt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koji se smije?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539552" y="472970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Može li se nenaglašeni oblik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se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zamijeniti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naglašenim oblikom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sebe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3059832" y="348640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Dječaci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sebe </a:t>
            </a:r>
            <a:r>
              <a:rPr lang="hr-HR" sz="2800" dirty="0" smtClean="0"/>
              <a:t>smiju. </a:t>
            </a:r>
            <a:endParaRPr lang="hr-HR" sz="2800" dirty="0"/>
          </a:p>
        </p:txBody>
      </p:sp>
      <p:pic>
        <p:nvPicPr>
          <p:cNvPr id="20" name="Slika 19" descr="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505572"/>
            <a:ext cx="530286" cy="539429"/>
          </a:xfrm>
          <a:prstGeom prst="rect">
            <a:avLst/>
          </a:prstGeom>
        </p:spPr>
      </p:pic>
      <p:pic>
        <p:nvPicPr>
          <p:cNvPr id="21" name="Slika 20" descr="zaključak 01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4055208"/>
            <a:ext cx="8388424" cy="1659792"/>
          </a:xfrm>
          <a:prstGeom prst="rect">
            <a:avLst/>
          </a:prstGeom>
        </p:spPr>
      </p:pic>
      <p:sp>
        <p:nvSpPr>
          <p:cNvPr id="22" name="TekstniOkvir 21"/>
          <p:cNvSpPr txBox="1"/>
          <p:nvPr/>
        </p:nvSpPr>
        <p:spPr>
          <a:xfrm>
            <a:off x="971600" y="4280817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Povratni glagoli </a:t>
            </a:r>
            <a:r>
              <a:rPr lang="hr-HR" sz="2800" b="1" dirty="0" smtClean="0">
                <a:solidFill>
                  <a:srgbClr val="003300"/>
                </a:solidFill>
              </a:rPr>
              <a:t>koji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nenaglašeni oblik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ne</a:t>
            </a:r>
            <a:r>
              <a:rPr lang="hr-HR" sz="2800" b="1" dirty="0" smtClean="0"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mogu zamijeniti naglašenim oblikom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sebe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solidFill>
                  <a:srgbClr val="003300"/>
                </a:solidFill>
              </a:rPr>
              <a:t>zovu se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nepravi povratni glagoli</a:t>
            </a:r>
            <a:r>
              <a:rPr lang="hr-HR" sz="2800" dirty="0" smtClean="0">
                <a:solidFill>
                  <a:srgbClr val="003300"/>
                </a:solidFill>
              </a:rPr>
              <a:t>.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23" name="Slika 22" descr="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121196"/>
            <a:ext cx="2080000" cy="16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" grpId="0" animBg="1"/>
      <p:bldP spid="4" grpId="0"/>
      <p:bldP spid="5" grpId="0"/>
      <p:bldP spid="8" grpId="0"/>
      <p:bldP spid="8" grpId="1"/>
      <p:bldP spid="12" grpId="0"/>
      <p:bldP spid="15" grpId="0"/>
      <p:bldP spid="15" grpId="1"/>
      <p:bldP spid="16" grpId="0"/>
      <p:bldP spid="16" grpId="1"/>
      <p:bldP spid="18" grpId="0"/>
      <p:bldP spid="18" grpId="1"/>
      <p:bldP spid="19" grpId="0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4139952" y="2660640"/>
            <a:ext cx="1224136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499992" y="1724536"/>
            <a:ext cx="288032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467544" y="19320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MALE JEZIČNE TAJNE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608416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7200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istaknuti glagol u sljedećoj rečenici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987824" y="163336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Sumnjam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u Antu. </a:t>
            </a:r>
            <a:endParaRPr lang="hr-HR" sz="2800" dirty="0"/>
          </a:p>
        </p:txBody>
      </p:sp>
      <p:sp>
        <p:nvSpPr>
          <p:cNvPr id="7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Tko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vršitelj radnje</a:t>
            </a:r>
            <a:r>
              <a:rPr lang="hr-HR" sz="2400" dirty="0" smtClean="0">
                <a:latin typeface="Comic Sans MS" pitchFamily="66" charset="0"/>
              </a:rPr>
              <a:t>?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Je li radnja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prešla s vršitelja radnje</a:t>
            </a:r>
            <a:r>
              <a:rPr lang="hr-HR" sz="2400" dirty="0" smtClean="0">
                <a:latin typeface="Comic Sans MS" pitchFamily="66" charset="0"/>
              </a:rPr>
              <a:t>?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U kojemu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padežu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imenica </a:t>
            </a:r>
            <a:r>
              <a:rPr lang="hr-HR" sz="2400" b="1" dirty="0" smtClean="0">
                <a:latin typeface="Comic Sans MS" pitchFamily="66" charset="0"/>
              </a:rPr>
              <a:t>Antu</a:t>
            </a:r>
            <a:r>
              <a:rPr lang="hr-HR" sz="2400" dirty="0" smtClean="0">
                <a:latin typeface="Comic Sans MS" pitchFamily="66" charset="0"/>
              </a:rPr>
              <a:t>?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0" name="Slika 9" descr="3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10716"/>
            <a:ext cx="1944216" cy="1585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Slika 10" descr="strelica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99124">
            <a:off x="3165728" y="1340377"/>
            <a:ext cx="153894" cy="488700"/>
          </a:xfrm>
          <a:prstGeom prst="rect">
            <a:avLst/>
          </a:prstGeom>
        </p:spPr>
      </p:pic>
      <p:pic>
        <p:nvPicPr>
          <p:cNvPr id="12" name="Slika 11" descr="3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345332"/>
            <a:ext cx="515957" cy="355437"/>
          </a:xfrm>
          <a:prstGeom prst="rect">
            <a:avLst/>
          </a:prstGeom>
        </p:spPr>
      </p:pic>
      <p:pic>
        <p:nvPicPr>
          <p:cNvPr id="13" name="Slika 12" descr="aa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436504"/>
            <a:ext cx="1512168" cy="306286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Koja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vrsta riječi </a:t>
            </a:r>
            <a:r>
              <a:rPr lang="hr-HR" sz="2400" dirty="0" smtClean="0">
                <a:latin typeface="Comic Sans MS" pitchFamily="66" charset="0"/>
              </a:rPr>
              <a:t>stoji</a:t>
            </a:r>
            <a:r>
              <a:rPr lang="hr-HR" sz="2400" dirty="0" smtClean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uz imenicu Antu?  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16" name="Slika 15" descr="strela 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782028">
            <a:off x="4458537" y="2371663"/>
            <a:ext cx="418942" cy="146459"/>
          </a:xfrm>
          <a:prstGeom prst="rect">
            <a:avLst/>
          </a:prstGeom>
        </p:spPr>
      </p:pic>
      <p:pic>
        <p:nvPicPr>
          <p:cNvPr id="18" name="Slika 17" descr="streela 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62607">
            <a:off x="3526939" y="2364356"/>
            <a:ext cx="398336" cy="139256"/>
          </a:xfrm>
          <a:prstGeom prst="rect">
            <a:avLst/>
          </a:prstGeom>
        </p:spPr>
      </p:pic>
      <p:pic>
        <p:nvPicPr>
          <p:cNvPr id="19" name="Slika 18" descr="uu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3524736"/>
            <a:ext cx="1997714" cy="557714"/>
          </a:xfrm>
          <a:prstGeom prst="rect">
            <a:avLst/>
          </a:prstGeom>
        </p:spPr>
      </p:pic>
      <p:sp>
        <p:nvSpPr>
          <p:cNvPr id="20" name="Zaobljeni pravokutnik 19"/>
          <p:cNvSpPr/>
          <p:nvPr/>
        </p:nvSpPr>
        <p:spPr>
          <a:xfrm>
            <a:off x="2627784" y="3452728"/>
            <a:ext cx="2376264" cy="72008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Slika 20" descr="radnj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8698" y="2732648"/>
            <a:ext cx="859246" cy="226652"/>
          </a:xfrm>
          <a:prstGeom prst="rect">
            <a:avLst/>
          </a:prstGeom>
        </p:spPr>
      </p:pic>
      <p:pic>
        <p:nvPicPr>
          <p:cNvPr id="22" name="Slika 21" descr="streela 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62607">
            <a:off x="3526937" y="3156443"/>
            <a:ext cx="398336" cy="139256"/>
          </a:xfrm>
          <a:prstGeom prst="rect">
            <a:avLst/>
          </a:prstGeom>
        </p:spPr>
      </p:pic>
      <p:pic>
        <p:nvPicPr>
          <p:cNvPr id="24" name="Slika 23" descr="4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7944" y="2715766"/>
            <a:ext cx="1282743" cy="304914"/>
          </a:xfrm>
          <a:prstGeom prst="rect">
            <a:avLst/>
          </a:prstGeom>
        </p:spPr>
      </p:pic>
      <p:pic>
        <p:nvPicPr>
          <p:cNvPr id="25" name="Slika 24" descr="zaključak 01 cop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4055208"/>
            <a:ext cx="8532440" cy="1659792"/>
          </a:xfrm>
          <a:prstGeom prst="rect">
            <a:avLst/>
          </a:prstGeom>
        </p:spPr>
      </p:pic>
      <p:sp>
        <p:nvSpPr>
          <p:cNvPr id="26" name="TekstniOkvir 25"/>
          <p:cNvSpPr txBox="1"/>
          <p:nvPr/>
        </p:nvSpPr>
        <p:spPr>
          <a:xfrm>
            <a:off x="1043608" y="4423673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Ako uz predmet radnje</a:t>
            </a:r>
            <a:r>
              <a:rPr lang="hr-HR" sz="2800" dirty="0" smtClean="0">
                <a:solidFill>
                  <a:srgbClr val="003300"/>
                </a:solidFill>
              </a:rPr>
              <a:t>,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koji je u akuzativu</a:t>
            </a:r>
            <a:r>
              <a:rPr lang="hr-HR" sz="2800" dirty="0" smtClean="0">
                <a:solidFill>
                  <a:srgbClr val="003300"/>
                </a:solidFill>
              </a:rPr>
              <a:t>,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stoji prijedlog</a:t>
            </a:r>
            <a:r>
              <a:rPr lang="hr-HR" sz="2800" dirty="0" smtClean="0">
                <a:solidFill>
                  <a:srgbClr val="003300"/>
                </a:solidFill>
              </a:rPr>
              <a:t>,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 je neprijelazni</a:t>
            </a:r>
            <a:r>
              <a:rPr lang="hr-HR" sz="2800" dirty="0" smtClean="0">
                <a:solidFill>
                  <a:srgbClr val="003300"/>
                </a:solidFill>
              </a:rPr>
              <a:t>.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15" grpId="0" animBg="1"/>
      <p:bldP spid="15" grpId="1" animBg="1"/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  <p:bldP spid="20" grpId="0" animBg="1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RVATSKA KRIJES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0" y="265212"/>
            <a:ext cx="2098074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971600" y="98529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Podcrtaj glagole u sljedećim rečenicama i napiši kakvi su po predmetu radnje</a:t>
            </a:r>
            <a:r>
              <a:rPr lang="hr-HR" dirty="0" smtClean="0">
                <a:solidFill>
                  <a:srgbClr val="FF0000"/>
                </a:solidFill>
              </a:rPr>
              <a:t>.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43608" y="199340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Zrakoplov leti iznad planina. 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043608" y="2539851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Učitelj piše rečenicu.  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043608" y="307352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Vrtlar se dobro osjeća u svome vrtu. 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043608" y="3619971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Ana zakoluta plavim očima. 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043608" y="419603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Konj je srušio prepreku. </a:t>
            </a:r>
            <a:endParaRPr lang="hr-HR" sz="2400" dirty="0"/>
          </a:p>
        </p:txBody>
      </p:sp>
      <p:cxnSp>
        <p:nvCxnSpPr>
          <p:cNvPr id="9" name="Ravni poveznik 8"/>
          <p:cNvCxnSpPr/>
          <p:nvPr/>
        </p:nvCxnSpPr>
        <p:spPr>
          <a:xfrm>
            <a:off x="6228184" y="2353444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6228184" y="2857500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6228184" y="3433564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6228184" y="4009628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6228184" y="4585692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87624" y="98529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Podcrtaj riječi kojima je izrečen predmet radnje u sljedećim rečenicama</a:t>
            </a:r>
            <a:r>
              <a:rPr lang="hr-HR" sz="2400" dirty="0" smtClean="0"/>
              <a:t>. 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331640" y="199340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Čekam autobus već pola sata. 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331640" y="2539851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Baka je ispekla ukusne kolačiće. 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331640" y="304390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Vidjeli su nas u kinu.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331640" y="35055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Maja ga je srela ispred škole. 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331640" y="405201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Prelistavam časopis o uspješnim ljudima. </a:t>
            </a:r>
            <a:endParaRPr lang="hr-H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RVATSKA KRIJES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0" y="265212"/>
            <a:ext cx="2098074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lika 36" descr="ferie_2011_m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497460"/>
            <a:ext cx="1794123" cy="2063869"/>
          </a:xfrm>
          <a:prstGeom prst="rect">
            <a:avLst/>
          </a:prstGeom>
        </p:spPr>
      </p:pic>
      <p:pic>
        <p:nvPicPr>
          <p:cNvPr id="35" name="Slika 34" descr="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21196"/>
            <a:ext cx="2011429" cy="14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kstniOkvir 1"/>
          <p:cNvSpPr txBox="1"/>
          <p:nvPr/>
        </p:nvSpPr>
        <p:spPr>
          <a:xfrm>
            <a:off x="395536" y="1932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Prijelazni glagoli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3779912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446449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sljedeću rečenicu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585594" y="14893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Barba Ante napravio je snjegovića. </a:t>
            </a:r>
            <a:endParaRPr lang="hr-HR" sz="2800" dirty="0"/>
          </a:p>
        </p:txBody>
      </p:sp>
      <p:sp>
        <p:nvSpPr>
          <p:cNvPr id="6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Koja se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radnja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vrši u rečenici?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585594" y="14893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Barba Ante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napravio je </a:t>
            </a:r>
            <a:r>
              <a:rPr lang="hr-HR" sz="2800" dirty="0" smtClean="0"/>
              <a:t>snjegovića. </a:t>
            </a:r>
            <a:endParaRPr lang="hr-HR" sz="2800" dirty="0"/>
          </a:p>
        </p:txBody>
      </p:sp>
      <p:pic>
        <p:nvPicPr>
          <p:cNvPr id="8" name="Slika 7" descr="radnj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086" y="2426371"/>
            <a:ext cx="928914" cy="245029"/>
          </a:xfrm>
          <a:prstGeom prst="rect">
            <a:avLst/>
          </a:prstGeom>
        </p:spPr>
      </p:pic>
      <p:pic>
        <p:nvPicPr>
          <p:cNvPr id="9" name="Slika 8" descr="streela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73363">
            <a:off x="3925505" y="2076473"/>
            <a:ext cx="398336" cy="139256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Tko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vrši radnju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585594" y="14893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Barba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Ante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napravio je </a:t>
            </a:r>
            <a:r>
              <a:rPr lang="hr-HR" sz="2800" dirty="0" smtClean="0"/>
              <a:t>snjegovića. </a:t>
            </a:r>
            <a:endParaRPr lang="hr-HR" sz="2800" dirty="0"/>
          </a:p>
        </p:txBody>
      </p:sp>
      <p:pic>
        <p:nvPicPr>
          <p:cNvPr id="14" name="Slika 13" descr="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7397" y="2444617"/>
            <a:ext cx="964443" cy="412884"/>
          </a:xfrm>
          <a:prstGeom prst="rect">
            <a:avLst/>
          </a:prstGeom>
        </p:spPr>
      </p:pic>
      <p:pic>
        <p:nvPicPr>
          <p:cNvPr id="15" name="Slika 14" descr="strelica 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881738" y="1940561"/>
            <a:ext cx="144016" cy="458410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Na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kome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se vrši radnja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1585594" y="14893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Barba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Ante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napravio je </a:t>
            </a:r>
            <a:r>
              <a:rPr lang="hr-HR" sz="28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snjegovića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pic>
        <p:nvPicPr>
          <p:cNvPr id="20" name="Slika 19" descr="predmet radnj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2425452"/>
            <a:ext cx="1127429" cy="421962"/>
          </a:xfrm>
          <a:prstGeom prst="rect">
            <a:avLst/>
          </a:prstGeom>
        </p:spPr>
      </p:pic>
      <p:pic>
        <p:nvPicPr>
          <p:cNvPr id="21" name="Slika 20" descr="strelica 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74026" y="1940560"/>
            <a:ext cx="123180" cy="432048"/>
          </a:xfrm>
          <a:prstGeom prst="rect">
            <a:avLst/>
          </a:prstGeom>
        </p:spPr>
      </p:pic>
      <p:sp>
        <p:nvSpPr>
          <p:cNvPr id="24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Na koje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padežno pitanje </a:t>
            </a:r>
            <a:r>
              <a:rPr lang="hr-HR" sz="2400" dirty="0" smtClean="0">
                <a:latin typeface="Comic Sans MS" pitchFamily="66" charset="0"/>
              </a:rPr>
              <a:t>odgovara </a:t>
            </a:r>
            <a:r>
              <a:rPr lang="hr-HR" sz="2400" b="1" dirty="0" smtClean="0">
                <a:latin typeface="Comic Sans MS" pitchFamily="66" charset="0"/>
              </a:rPr>
              <a:t>predmet radnje</a:t>
            </a:r>
            <a:r>
              <a:rPr lang="hr-HR" sz="2400" dirty="0" smtClean="0">
                <a:latin typeface="Comic Sans MS" pitchFamily="66" charset="0"/>
              </a:rPr>
              <a:t>?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6" name="Slika 25" descr="dječak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4202832"/>
            <a:ext cx="872475" cy="1368152"/>
          </a:xfrm>
          <a:prstGeom prst="rect">
            <a:avLst/>
          </a:prstGeom>
        </p:spPr>
      </p:pic>
      <p:pic>
        <p:nvPicPr>
          <p:cNvPr id="28" name="Slika 27" descr="streela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73363">
            <a:off x="3925504" y="2942370"/>
            <a:ext cx="398336" cy="139256"/>
          </a:xfrm>
          <a:prstGeom prst="rect">
            <a:avLst/>
          </a:prstGeom>
        </p:spPr>
      </p:pic>
      <p:pic>
        <p:nvPicPr>
          <p:cNvPr id="29" name="Slika 28" descr="a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02018" y="1345332"/>
            <a:ext cx="1581714" cy="306286"/>
          </a:xfrm>
          <a:prstGeom prst="rect">
            <a:avLst/>
          </a:prstGeom>
        </p:spPr>
      </p:pic>
      <p:pic>
        <p:nvPicPr>
          <p:cNvPr id="30" name="Slika 29" descr="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43808" y="3361556"/>
            <a:ext cx="2875429" cy="53485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4" name="Slika 33" descr="pre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58202" y="1417340"/>
            <a:ext cx="1906286" cy="1357714"/>
          </a:xfrm>
          <a:prstGeom prst="rect">
            <a:avLst/>
          </a:prstGeom>
        </p:spPr>
      </p:pic>
      <p:pic>
        <p:nvPicPr>
          <p:cNvPr id="36" name="Slika 35" descr="strelica B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898891" flipH="1">
            <a:off x="6309148" y="1285378"/>
            <a:ext cx="937617" cy="728630"/>
          </a:xfrm>
          <a:prstGeom prst="rect">
            <a:avLst/>
          </a:prstGeom>
        </p:spPr>
      </p:pic>
      <p:sp>
        <p:nvSpPr>
          <p:cNvPr id="32" name="Zaobljeni pravokutnik 31"/>
          <p:cNvSpPr/>
          <p:nvPr/>
        </p:nvSpPr>
        <p:spPr>
          <a:xfrm>
            <a:off x="2699792" y="3217540"/>
            <a:ext cx="3168352" cy="792088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Slika 30" descr="2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39952" y="121196"/>
            <a:ext cx="2376264" cy="1515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Slika 32" descr="1c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91880" y="4657700"/>
            <a:ext cx="1357714" cy="53485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8" name="Slika 37" descr="streela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73363">
            <a:off x="3959583" y="4217550"/>
            <a:ext cx="398336" cy="139256"/>
          </a:xfrm>
          <a:prstGeom prst="rect">
            <a:avLst/>
          </a:prstGeom>
        </p:spPr>
      </p:pic>
      <p:sp>
        <p:nvSpPr>
          <p:cNvPr id="39" name="Zaobljeni pravokutnik 38"/>
          <p:cNvSpPr/>
          <p:nvPr/>
        </p:nvSpPr>
        <p:spPr>
          <a:xfrm>
            <a:off x="3419872" y="4585692"/>
            <a:ext cx="1512168" cy="72008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6" grpId="1"/>
      <p:bldP spid="7" grpId="0"/>
      <p:bldP spid="10" grpId="0"/>
      <p:bldP spid="10" grpId="1"/>
      <p:bldP spid="12" grpId="0"/>
      <p:bldP spid="16" grpId="0"/>
      <p:bldP spid="16" grpId="1"/>
      <p:bldP spid="18" grpId="0"/>
      <p:bldP spid="24" grpId="0"/>
      <p:bldP spid="24" grpId="1"/>
      <p:bldP spid="32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 descr="boi-bojanka-wwwbojankeonlinecomhr-2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41276"/>
            <a:ext cx="2783272" cy="3939333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U kojemu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padežu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b="1" dirty="0" smtClean="0">
                <a:latin typeface="Comic Sans MS" pitchFamily="66" charset="0"/>
              </a:rPr>
              <a:t>zamjenica</a:t>
            </a:r>
            <a:r>
              <a:rPr lang="hr-HR" sz="2400" dirty="0" smtClean="0">
                <a:latin typeface="Comic Sans MS" pitchFamily="66" charset="0"/>
              </a:rPr>
              <a:t>?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95536" y="1932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Prijelazni glagoli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Zaobljeni pravokutnik 4"/>
          <p:cNvSpPr/>
          <p:nvPr/>
        </p:nvSpPr>
        <p:spPr>
          <a:xfrm>
            <a:off x="0" y="811659"/>
            <a:ext cx="7092280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5496" y="811659"/>
            <a:ext cx="7200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istaknuti predmet radnje u sljedećoj rečenici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059832" y="170537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Pozvao 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nas</a:t>
            </a:r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hr-HR" sz="2800" dirty="0" smtClean="0"/>
              <a:t>je. </a:t>
            </a:r>
            <a:endParaRPr lang="hr-H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Što je po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vrsti riječi </a:t>
            </a:r>
            <a:r>
              <a:rPr lang="hr-HR" sz="2400" b="1" dirty="0" smtClean="0">
                <a:latin typeface="Comic Sans MS" pitchFamily="66" charset="0"/>
              </a:rPr>
              <a:t>predmet radnje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9" name="Slika 8" descr="predmet radnj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1293" y="2641477"/>
            <a:ext cx="1346771" cy="504055"/>
          </a:xfrm>
          <a:prstGeom prst="rect">
            <a:avLst/>
          </a:prstGeom>
        </p:spPr>
      </p:pic>
      <p:pic>
        <p:nvPicPr>
          <p:cNvPr id="11" name="Slika 10" descr="sterela 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77228">
            <a:off x="4323398" y="2268883"/>
            <a:ext cx="422099" cy="171624"/>
          </a:xfrm>
          <a:prstGeom prst="rect">
            <a:avLst/>
          </a:prstGeom>
        </p:spPr>
      </p:pic>
      <p:pic>
        <p:nvPicPr>
          <p:cNvPr id="12" name="Slika 11" descr="z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802683"/>
            <a:ext cx="1581714" cy="306286"/>
          </a:xfrm>
          <a:prstGeom prst="rect">
            <a:avLst/>
          </a:prstGeom>
        </p:spPr>
      </p:pic>
      <p:pic>
        <p:nvPicPr>
          <p:cNvPr id="13" name="Slika 12" descr="sterela 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77228">
            <a:off x="4319469" y="3346499"/>
            <a:ext cx="422099" cy="171624"/>
          </a:xfrm>
          <a:prstGeom prst="rect">
            <a:avLst/>
          </a:prstGeom>
        </p:spPr>
      </p:pic>
      <p:pic>
        <p:nvPicPr>
          <p:cNvPr id="14" name="Slika 13" descr="zaključak 01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055208"/>
            <a:ext cx="8136904" cy="1659792"/>
          </a:xfrm>
          <a:prstGeom prst="rect">
            <a:avLst/>
          </a:prstGeom>
        </p:spPr>
      </p:pic>
      <p:sp>
        <p:nvSpPr>
          <p:cNvPr id="15" name="TekstniOkvir 14"/>
          <p:cNvSpPr txBox="1"/>
          <p:nvPr/>
        </p:nvSpPr>
        <p:spPr>
          <a:xfrm>
            <a:off x="971600" y="444167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Prijelazni glagoli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mogu uza se imati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imenicu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ili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zamjenicu u akuzativu bez prijedloga</a:t>
            </a:r>
            <a:r>
              <a:rPr lang="hr-HR" sz="2800" dirty="0" smtClean="0">
                <a:solidFill>
                  <a:srgbClr val="003300"/>
                </a:solidFill>
              </a:rPr>
              <a:t>.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18" name="Slika 17" descr="a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1561356"/>
            <a:ext cx="1581714" cy="306286"/>
          </a:xfrm>
          <a:prstGeom prst="rect">
            <a:avLst/>
          </a:prstGeom>
        </p:spPr>
      </p:pic>
      <p:sp>
        <p:nvSpPr>
          <p:cNvPr id="17" name="Zaobljeni pravokutnik 16"/>
          <p:cNvSpPr/>
          <p:nvPr/>
        </p:nvSpPr>
        <p:spPr>
          <a:xfrm>
            <a:off x="3347864" y="3721596"/>
            <a:ext cx="2376264" cy="432048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5" grpId="0" animBg="1"/>
      <p:bldP spid="6" grpId="0"/>
      <p:bldP spid="7" grpId="0"/>
      <p:bldP spid="8" grpId="0"/>
      <p:bldP spid="8" grpId="1"/>
      <p:bldP spid="15" grpId="0"/>
      <p:bldP spid="15" grpId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Neprijelazni glagoli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4716016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7200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glagol u sljedećoj rečenici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771800" y="170537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Dođemo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u dvorište.</a:t>
            </a:r>
            <a:endParaRPr lang="hr-HR" sz="2800" dirty="0"/>
          </a:p>
        </p:txBody>
      </p:sp>
      <p:sp>
        <p:nvSpPr>
          <p:cNvPr id="6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Tko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vršitelj radnje</a:t>
            </a:r>
            <a:r>
              <a:rPr lang="hr-HR" sz="2400" dirty="0" smtClean="0">
                <a:latin typeface="Comic Sans MS" pitchFamily="66" charset="0"/>
              </a:rPr>
              <a:t>?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Slika 7" descr="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17340"/>
            <a:ext cx="548571" cy="278857"/>
          </a:xfrm>
          <a:prstGeom prst="rect">
            <a:avLst/>
          </a:prstGeom>
        </p:spPr>
      </p:pic>
      <p:pic>
        <p:nvPicPr>
          <p:cNvPr id="9" name="Slika 8" descr="strelica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99124">
            <a:off x="2733678" y="1412384"/>
            <a:ext cx="153894" cy="488700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Je li radnja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prešla s vršitelja radnje</a:t>
            </a:r>
            <a:r>
              <a:rPr lang="hr-HR" sz="2400" dirty="0" smtClean="0">
                <a:latin typeface="Comic Sans MS" pitchFamily="66" charset="0"/>
              </a:rPr>
              <a:t>?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1" name="Slika 10" descr="radnj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21" y="2695239"/>
            <a:ext cx="928914" cy="245029"/>
          </a:xfrm>
          <a:prstGeom prst="rect">
            <a:avLst/>
          </a:prstGeom>
        </p:spPr>
      </p:pic>
      <p:pic>
        <p:nvPicPr>
          <p:cNvPr id="12" name="Slika 11" descr="streela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73363">
            <a:off x="3311511" y="2345341"/>
            <a:ext cx="398336" cy="139256"/>
          </a:xfrm>
          <a:prstGeom prst="rect">
            <a:avLst/>
          </a:prstGeom>
        </p:spPr>
      </p:pic>
      <p:pic>
        <p:nvPicPr>
          <p:cNvPr id="14" name="Slika 13" descr="streela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73363">
            <a:off x="3311511" y="3137430"/>
            <a:ext cx="398336" cy="139256"/>
          </a:xfrm>
          <a:prstGeom prst="rect">
            <a:avLst/>
          </a:prstGeom>
        </p:spPr>
      </p:pic>
      <p:pic>
        <p:nvPicPr>
          <p:cNvPr id="15" name="Slika 14" descr="u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3505572"/>
            <a:ext cx="1997714" cy="55771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U kojemu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padežu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imenica </a:t>
            </a:r>
            <a:r>
              <a:rPr lang="hr-HR" sz="2400" b="1" dirty="0" smtClean="0">
                <a:latin typeface="Comic Sans MS" pitchFamily="66" charset="0"/>
              </a:rPr>
              <a:t>dvorište</a:t>
            </a:r>
            <a:r>
              <a:rPr lang="hr-HR" sz="2400" dirty="0" smtClean="0">
                <a:latin typeface="Comic Sans MS" pitchFamily="66" charset="0"/>
              </a:rPr>
              <a:t>?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8" name="Slika 17" descr="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2713484"/>
            <a:ext cx="2952328" cy="471871"/>
          </a:xfrm>
          <a:prstGeom prst="rect">
            <a:avLst/>
          </a:prstGeom>
        </p:spPr>
      </p:pic>
      <p:pic>
        <p:nvPicPr>
          <p:cNvPr id="19" name="Slika 18" descr="strela 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782028">
            <a:off x="4893987" y="2352498"/>
            <a:ext cx="418942" cy="146459"/>
          </a:xfrm>
          <a:prstGeom prst="rect">
            <a:avLst/>
          </a:prstGeom>
        </p:spPr>
      </p:pic>
      <p:pic>
        <p:nvPicPr>
          <p:cNvPr id="20" name="Slika 19" descr="aa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4008" y="1489348"/>
            <a:ext cx="1581714" cy="306286"/>
          </a:xfrm>
          <a:prstGeom prst="rect">
            <a:avLst/>
          </a:prstGeom>
        </p:spPr>
      </p:pic>
      <p:pic>
        <p:nvPicPr>
          <p:cNvPr id="22" name="Slika 21" descr="dječak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4346848"/>
            <a:ext cx="872475" cy="1368152"/>
          </a:xfrm>
          <a:prstGeom prst="rect">
            <a:avLst/>
          </a:prstGeom>
        </p:spPr>
      </p:pic>
      <p:pic>
        <p:nvPicPr>
          <p:cNvPr id="25" name="Slika 24" descr="tko što 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63888" y="0"/>
            <a:ext cx="2212571" cy="1851429"/>
          </a:xfrm>
          <a:prstGeom prst="rect">
            <a:avLst/>
          </a:prstGeom>
        </p:spPr>
      </p:pic>
      <p:sp>
        <p:nvSpPr>
          <p:cNvPr id="26" name="Zaobljeni pravokutnik 25"/>
          <p:cNvSpPr/>
          <p:nvPr/>
        </p:nvSpPr>
        <p:spPr>
          <a:xfrm>
            <a:off x="2267744" y="3433564"/>
            <a:ext cx="2304256" cy="72008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8" name="Slika 27" descr="2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63888" y="0"/>
            <a:ext cx="2212571" cy="1828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Slika 26" descr="3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27784" y="4801716"/>
            <a:ext cx="1714286" cy="53485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9" name="Slika 28" descr="streela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73363">
            <a:off x="3239503" y="4361566"/>
            <a:ext cx="398336" cy="139256"/>
          </a:xfrm>
          <a:prstGeom prst="rect">
            <a:avLst/>
          </a:prstGeom>
        </p:spPr>
      </p:pic>
      <p:sp>
        <p:nvSpPr>
          <p:cNvPr id="30" name="Zaobljeni pravokutnik 29"/>
          <p:cNvSpPr/>
          <p:nvPr/>
        </p:nvSpPr>
        <p:spPr>
          <a:xfrm>
            <a:off x="2483768" y="4729708"/>
            <a:ext cx="2016224" cy="68400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3" name="Slika 22" descr="zaključak 01 cop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5008" y="4009628"/>
            <a:ext cx="8928992" cy="1705372"/>
          </a:xfrm>
          <a:prstGeom prst="rect">
            <a:avLst/>
          </a:prstGeom>
        </p:spPr>
      </p:pic>
      <p:sp>
        <p:nvSpPr>
          <p:cNvPr id="24" name="TekstniOkvir 23"/>
          <p:cNvSpPr txBox="1"/>
          <p:nvPr/>
        </p:nvSpPr>
        <p:spPr>
          <a:xfrm>
            <a:off x="251520" y="444167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Neprijelazni glagoli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ne mogu uza se imati </a:t>
            </a:r>
          </a:p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imenicu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ili</a:t>
            </a:r>
            <a:r>
              <a:rPr lang="hr-HR" sz="2800" b="1" dirty="0" smtClean="0"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zamjenicu u akuzativu bez prijedloga</a:t>
            </a:r>
            <a:r>
              <a:rPr lang="hr-HR" sz="2800" dirty="0" smtClean="0">
                <a:solidFill>
                  <a:srgbClr val="003300"/>
                </a:solidFill>
              </a:rPr>
              <a:t>.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6" grpId="1"/>
      <p:bldP spid="10" grpId="0"/>
      <p:bldP spid="10" grpId="1"/>
      <p:bldP spid="16" grpId="0"/>
      <p:bldP spid="16" grpId="1"/>
      <p:bldP spid="26" grpId="0" animBg="1"/>
      <p:bldP spid="30" grpId="0" animBg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843808" y="2065412"/>
            <a:ext cx="36004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95536" y="1932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Povratni glagoli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Zaobljeni pravokutnik 4"/>
          <p:cNvSpPr/>
          <p:nvPr/>
        </p:nvSpPr>
        <p:spPr>
          <a:xfrm>
            <a:off x="0" y="811659"/>
            <a:ext cx="5796136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5496" y="811659"/>
            <a:ext cx="7200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kakav je glagol u sljedećoj rečenici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907704" y="19934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>
                <a:solidFill>
                  <a:sysClr val="windowText" lastClr="000000"/>
                </a:solidFill>
              </a:rPr>
              <a:t>Vjeko</a:t>
            </a:r>
            <a:r>
              <a:rPr lang="hr-HR" sz="2800" dirty="0" smtClean="0">
                <a:solidFill>
                  <a:sysClr val="windowText" lastClr="000000"/>
                </a:solidFill>
              </a:rPr>
              <a:t> se zainteresirao za grudanje. </a:t>
            </a:r>
            <a:endParaRPr lang="hr-HR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16" y="5132139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Koja se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radnja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vrši u rečenici?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-1016" y="516175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Tko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vrši radnju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-1016" y="516175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Je li radnja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prešla s vršitelja radnje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19934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>
                <a:solidFill>
                  <a:sysClr val="windowText" lastClr="000000"/>
                </a:solidFill>
              </a:rPr>
              <a:t>Vjeko</a:t>
            </a:r>
            <a:r>
              <a:rPr lang="hr-HR" sz="2800" dirty="0" smtClean="0">
                <a:solidFill>
                  <a:sysClr val="windowText" lastClr="000000"/>
                </a:solidFill>
              </a:rPr>
              <a:t>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 zainteresirao </a:t>
            </a:r>
            <a:r>
              <a:rPr lang="hr-HR" sz="2800" dirty="0" smtClean="0">
                <a:solidFill>
                  <a:sysClr val="windowText" lastClr="000000"/>
                </a:solidFill>
              </a:rPr>
              <a:t>za grudanje. </a:t>
            </a:r>
            <a:endParaRPr lang="hr-HR" sz="28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Slika 12" descr="radn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078" y="2983271"/>
            <a:ext cx="928914" cy="245029"/>
          </a:xfrm>
          <a:prstGeom prst="rect">
            <a:avLst/>
          </a:prstGeom>
        </p:spPr>
      </p:pic>
      <p:pic>
        <p:nvPicPr>
          <p:cNvPr id="14" name="Slika 13" descr="streela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73363">
            <a:off x="3925505" y="2633373"/>
            <a:ext cx="398336" cy="139256"/>
          </a:xfrm>
          <a:prstGeom prst="rect">
            <a:avLst/>
          </a:prstGeom>
        </p:spPr>
      </p:pic>
      <p:pic>
        <p:nvPicPr>
          <p:cNvPr id="15" name="Slika 14" descr="tko 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81236"/>
            <a:ext cx="2080000" cy="1650286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1907704" y="19934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Vjeko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 zainteresirao </a:t>
            </a:r>
            <a:r>
              <a:rPr lang="hr-HR" sz="2800" dirty="0" smtClean="0">
                <a:solidFill>
                  <a:sysClr val="windowText" lastClr="000000"/>
                </a:solidFill>
              </a:rPr>
              <a:t>za grudanje. </a:t>
            </a:r>
            <a:endParaRPr lang="hr-HR" sz="2800" dirty="0">
              <a:solidFill>
                <a:sysClr val="windowText" lastClr="000000"/>
              </a:solidFill>
            </a:endParaRPr>
          </a:p>
        </p:txBody>
      </p:sp>
      <p:pic>
        <p:nvPicPr>
          <p:cNvPr id="17" name="Slika 16" descr="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3020680"/>
            <a:ext cx="964443" cy="412884"/>
          </a:xfrm>
          <a:prstGeom prst="rect">
            <a:avLst/>
          </a:prstGeom>
        </p:spPr>
      </p:pic>
      <p:pic>
        <p:nvPicPr>
          <p:cNvPr id="18" name="Slika 17" descr="strelica 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478029" y="2516624"/>
            <a:ext cx="144016" cy="458410"/>
          </a:xfrm>
          <a:prstGeom prst="rect">
            <a:avLst/>
          </a:prstGeom>
        </p:spPr>
      </p:pic>
      <p:pic>
        <p:nvPicPr>
          <p:cNvPr id="19" name="Slika 18" descr="radnja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193204"/>
            <a:ext cx="3117714" cy="195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7"/>
          <p:cNvSpPr txBox="1"/>
          <p:nvPr/>
        </p:nvSpPr>
        <p:spPr>
          <a:xfrm>
            <a:off x="0" y="516175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Koja nam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riječ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govori da se </a:t>
            </a:r>
            <a:r>
              <a:rPr lang="hr-HR" sz="2400" b="1" dirty="0" smtClean="0">
                <a:latin typeface="Comic Sans MS" pitchFamily="66" charset="0"/>
              </a:rPr>
              <a:t>radnja vraća na subjekt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2" name="Slika 21" descr="povratna zamjeni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2696" y="3046847"/>
            <a:ext cx="1123200" cy="38331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3" name="Slika 22" descr="streela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73363">
            <a:off x="2841865" y="2705382"/>
            <a:ext cx="398336" cy="139256"/>
          </a:xfrm>
          <a:prstGeom prst="rect">
            <a:avLst/>
          </a:prstGeom>
        </p:spPr>
      </p:pic>
      <p:pic>
        <p:nvPicPr>
          <p:cNvPr id="24" name="Slika 23" descr="zaključak 01 cop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4055208"/>
            <a:ext cx="8136904" cy="1659792"/>
          </a:xfrm>
          <a:prstGeom prst="rect">
            <a:avLst/>
          </a:prstGeom>
        </p:spPr>
      </p:pic>
      <p:sp>
        <p:nvSpPr>
          <p:cNvPr id="25" name="TekstniOkvir 24"/>
          <p:cNvSpPr txBox="1"/>
          <p:nvPr/>
        </p:nvSpPr>
        <p:spPr>
          <a:xfrm>
            <a:off x="971600" y="4280817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Povratni glagoli </a:t>
            </a:r>
            <a:r>
              <a:rPr lang="hr-HR" sz="2800" b="1" dirty="0" smtClean="0">
                <a:solidFill>
                  <a:srgbClr val="003300"/>
                </a:solidFill>
              </a:rPr>
              <a:t>uza se imaju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povratnu zamjenicu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</a:t>
            </a:r>
            <a:r>
              <a:rPr lang="hr-HR" sz="2800" dirty="0" smtClean="0">
                <a:solidFill>
                  <a:srgbClr val="003300"/>
                </a:solidFill>
              </a:rPr>
              <a:t>. Povratni glagoli izriču da subjekt vrši radnju na sebi.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26" name="Slika 25" descr="tajn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2209428"/>
            <a:ext cx="2592000" cy="2025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Desna vitičasta zagrada 26"/>
          <p:cNvSpPr/>
          <p:nvPr/>
        </p:nvSpPr>
        <p:spPr>
          <a:xfrm rot="5400000">
            <a:off x="3815916" y="1453344"/>
            <a:ext cx="360040" cy="2304256"/>
          </a:xfrm>
          <a:prstGeom prst="rightBrace">
            <a:avLst>
              <a:gd name="adj1" fmla="val 26852"/>
              <a:gd name="adj2" fmla="val 50000"/>
            </a:avLst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8" name="Slika 27" descr="4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9872" y="3001516"/>
            <a:ext cx="1202286" cy="53485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9" name="Zaobljeni pravokutnik 28"/>
          <p:cNvSpPr/>
          <p:nvPr/>
        </p:nvSpPr>
        <p:spPr>
          <a:xfrm>
            <a:off x="3347864" y="2929506"/>
            <a:ext cx="1368152" cy="680476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5" grpId="0" animBg="1"/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2" grpId="0"/>
      <p:bldP spid="16" grpId="0"/>
      <p:bldP spid="20" grpId="0"/>
      <p:bldP spid="20" grpId="1"/>
      <p:bldP spid="25" grpId="0"/>
      <p:bldP spid="25" grpId="1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MALE JEZIČNE TAJNE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4" name="Slika 3" descr="mogu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73324"/>
            <a:ext cx="6912768" cy="971821"/>
          </a:xfrm>
          <a:prstGeom prst="rect">
            <a:avLst/>
          </a:prstGeom>
        </p:spPr>
      </p:pic>
      <p:pic>
        <p:nvPicPr>
          <p:cNvPr id="5" name="Slika 4" descr="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13484"/>
            <a:ext cx="6253922" cy="2376264"/>
          </a:xfrm>
          <a:prstGeom prst="rect">
            <a:avLst/>
          </a:prstGeom>
          <a:effectLst/>
        </p:spPr>
      </p:pic>
      <p:sp>
        <p:nvSpPr>
          <p:cNvPr id="6" name="Zaobljeni pravokutnik 5"/>
          <p:cNvSpPr/>
          <p:nvPr/>
        </p:nvSpPr>
        <p:spPr>
          <a:xfrm>
            <a:off x="683568" y="1129308"/>
            <a:ext cx="7344816" cy="1296144"/>
          </a:xfrm>
          <a:prstGeom prst="round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MALE JEZIČNE TAJNE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6" name="Slika 5" descr="a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612" y="1993404"/>
            <a:ext cx="5335556" cy="2016224"/>
          </a:xfrm>
          <a:prstGeom prst="rect">
            <a:avLst/>
          </a:prstGeom>
        </p:spPr>
      </p:pic>
      <p:pic>
        <p:nvPicPr>
          <p:cNvPr id="7" name="Slika 6" descr="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513684"/>
            <a:ext cx="6264696" cy="761247"/>
          </a:xfrm>
          <a:prstGeom prst="rect">
            <a:avLst/>
          </a:prstGeom>
        </p:spPr>
      </p:pic>
      <p:sp>
        <p:nvSpPr>
          <p:cNvPr id="8" name="Zaobljeni pravokutnik 7"/>
          <p:cNvSpPr/>
          <p:nvPr/>
        </p:nvSpPr>
        <p:spPr>
          <a:xfrm>
            <a:off x="539552" y="4225652"/>
            <a:ext cx="7344816" cy="1296144"/>
          </a:xfrm>
          <a:prstGeom prst="round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 descr="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1214426"/>
            <a:ext cx="6007608" cy="3840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598</Words>
  <Application>Microsoft Office PowerPoint</Application>
  <PresentationFormat>On-screen Show (16:10)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Marin</dc:creator>
  <cp:lastModifiedBy>Matea Martin</cp:lastModifiedBy>
  <cp:revision>83</cp:revision>
  <dcterms:created xsi:type="dcterms:W3CDTF">2015-04-30T12:56:35Z</dcterms:created>
  <dcterms:modified xsi:type="dcterms:W3CDTF">2020-05-26T16:42:51Z</dcterms:modified>
</cp:coreProperties>
</file>