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7" r:id="rId20"/>
    <p:sldId id="260" r:id="rId21"/>
  </p:sldIdLst>
  <p:sldSz cx="9144000" cy="5715000" type="screen16x1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79" d="100"/>
          <a:sy n="79" d="100"/>
        </p:scale>
        <p:origin x="1056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/>
              <a:pPr/>
              <a:t>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/>
              <a:pPr/>
              <a:t>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/>
              <a:pPr/>
              <a:t>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6.5.2020.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6.5.2020.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6.5.2020.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6.5.2020.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6.5.2020.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6.5.2020.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6.5.2020.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6.5.2020.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/>
              <a:pPr/>
              <a:t>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6.5.2020.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6.5.2020.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6.5.2020.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/>
              <a:pPr/>
              <a:t>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/>
              <a:pPr/>
              <a:t>6.5.2020.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/>
              <a:pPr/>
              <a:t>6.5.2020.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/>
              <a:pPr/>
              <a:t>6.5.2020.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/>
              <a:pPr/>
              <a:t>6.5.2020.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/>
              <a:pPr/>
              <a:t>6.5.2020.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345-6A72-4F90-AEA5-8CD88090E3F7}" type="datetimeFigureOut">
              <a:rPr lang="hr-HR" smtClean="0"/>
              <a:pPr/>
              <a:t>6.5.2020.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AF8-E6CC-4261-B798-141AE320D5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F8345-6A72-4F90-AEA5-8CD88090E3F7}" type="datetimeFigureOut">
              <a:rPr lang="hr-HR" smtClean="0"/>
              <a:pPr/>
              <a:t>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ECAF8-E6CC-4261-B798-141AE320D54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F8345-6A72-4F90-AEA5-8CD88090E3F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6.5.2020.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ECAF8-E6CC-4261-B798-141AE320D54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gif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.gif"/><Relationship Id="rId18" Type="http://schemas.openxmlformats.org/officeDocument/2006/relationships/image" Target="../media/image34.png"/><Relationship Id="rId3" Type="http://schemas.openxmlformats.org/officeDocument/2006/relationships/image" Target="../media/image20.png"/><Relationship Id="rId21" Type="http://schemas.openxmlformats.org/officeDocument/2006/relationships/image" Target="../media/image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gif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Relationship Id="rId2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8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DOBRO JE ZNATI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41276"/>
            <a:ext cx="6804248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41276"/>
            <a:ext cx="79928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imenski predikat u sljedećim rečenicama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67544" y="170537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Tata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čovjek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67544" y="24254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Tata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star čovjek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467544" y="314553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Tata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 bio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vojnik s dva rata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7544" y="393762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Bilo je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zanimljivo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hr-HR" sz="2800" dirty="0" smtClean="0"/>
              <a:t>u kući. </a:t>
            </a:r>
            <a:endParaRPr lang="hr-HR" sz="2800" dirty="0"/>
          </a:p>
        </p:txBody>
      </p:sp>
      <p:cxnSp>
        <p:nvCxnSpPr>
          <p:cNvPr id="9" name="Ravni poveznik 8"/>
          <p:cNvCxnSpPr/>
          <p:nvPr/>
        </p:nvCxnSpPr>
        <p:spPr>
          <a:xfrm>
            <a:off x="1187624" y="2137420"/>
            <a:ext cx="136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1187624" y="2857500"/>
            <a:ext cx="20162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>
            <a:off x="1187624" y="3577580"/>
            <a:ext cx="33123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539552" y="4369668"/>
            <a:ext cx="24482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Čime se može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izreći </a:t>
            </a:r>
            <a:r>
              <a:rPr lang="hr-HR" sz="2400" b="1" dirty="0" smtClean="0">
                <a:latin typeface="Comic Sans MS" pitchFamily="66" charset="0"/>
              </a:rPr>
              <a:t>imenski predikat</a:t>
            </a:r>
            <a:r>
              <a:rPr lang="hr-HR" sz="2400" dirty="0" smtClean="0">
                <a:latin typeface="Comic Sans MS" pitchFamily="66" charset="0"/>
              </a:rPr>
              <a:t>?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23" name="Slika 22" descr="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591205"/>
            <a:ext cx="3528392" cy="266295"/>
          </a:xfrm>
          <a:prstGeom prst="rect">
            <a:avLst/>
          </a:prstGeom>
        </p:spPr>
      </p:pic>
      <p:pic>
        <p:nvPicPr>
          <p:cNvPr id="24" name="Slika 23" descr="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383293"/>
            <a:ext cx="3528392" cy="266295"/>
          </a:xfrm>
          <a:prstGeom prst="rect">
            <a:avLst/>
          </a:prstGeom>
        </p:spPr>
      </p:pic>
      <p:pic>
        <p:nvPicPr>
          <p:cNvPr id="25" name="Slika 24" descr="aa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126185"/>
            <a:ext cx="3024336" cy="267303"/>
          </a:xfrm>
          <a:prstGeom prst="rect">
            <a:avLst/>
          </a:prstGeom>
        </p:spPr>
      </p:pic>
      <p:pic>
        <p:nvPicPr>
          <p:cNvPr id="26" name="Slika 25" descr="strel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0412">
            <a:off x="4794981" y="1800469"/>
            <a:ext cx="437640" cy="152996"/>
          </a:xfrm>
          <a:prstGeom prst="rect">
            <a:avLst/>
          </a:prstGeom>
        </p:spPr>
      </p:pic>
      <p:pic>
        <p:nvPicPr>
          <p:cNvPr id="27" name="Slika 26" descr="strel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0412">
            <a:off x="4794982" y="2681415"/>
            <a:ext cx="437640" cy="152996"/>
          </a:xfrm>
          <a:prstGeom prst="rect">
            <a:avLst/>
          </a:prstGeom>
        </p:spPr>
      </p:pic>
      <p:pic>
        <p:nvPicPr>
          <p:cNvPr id="28" name="Slika 27" descr="strel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0412">
            <a:off x="4794982" y="3401495"/>
            <a:ext cx="437640" cy="152996"/>
          </a:xfrm>
          <a:prstGeom prst="rect">
            <a:avLst/>
          </a:prstGeom>
        </p:spPr>
      </p:pic>
      <p:pic>
        <p:nvPicPr>
          <p:cNvPr id="29" name="Slika 28" descr="strel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0412">
            <a:off x="4794982" y="4193583"/>
            <a:ext cx="437640" cy="152996"/>
          </a:xfrm>
          <a:prstGeom prst="rect">
            <a:avLst/>
          </a:prstGeom>
        </p:spPr>
      </p:pic>
      <p:pic>
        <p:nvPicPr>
          <p:cNvPr id="30" name="Slika 29" descr="4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4202" y="1777380"/>
            <a:ext cx="3490286" cy="246857"/>
          </a:xfrm>
          <a:prstGeom prst="rect">
            <a:avLst/>
          </a:prstGeom>
        </p:spPr>
      </p:pic>
      <p:pic>
        <p:nvPicPr>
          <p:cNvPr id="31" name="Slika 30" descr="3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1561356"/>
            <a:ext cx="145828" cy="211200"/>
          </a:xfrm>
          <a:prstGeom prst="rect">
            <a:avLst/>
          </a:prstGeom>
        </p:spPr>
      </p:pic>
      <p:pic>
        <p:nvPicPr>
          <p:cNvPr id="32" name="Slika 31" descr="3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2353444"/>
            <a:ext cx="145828" cy="211200"/>
          </a:xfrm>
          <a:prstGeom prst="rect">
            <a:avLst/>
          </a:prstGeom>
        </p:spPr>
      </p:pic>
      <p:pic>
        <p:nvPicPr>
          <p:cNvPr id="33" name="Slika 32" descr="3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073524"/>
            <a:ext cx="145828" cy="211200"/>
          </a:xfrm>
          <a:prstGeom prst="rect">
            <a:avLst/>
          </a:prstGeom>
        </p:spPr>
      </p:pic>
      <p:pic>
        <p:nvPicPr>
          <p:cNvPr id="34" name="Slika 33" descr="3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3865612"/>
            <a:ext cx="145828" cy="211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Imenski predikat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4" name="Slika 3" descr="djevojčic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577580"/>
            <a:ext cx="1479815" cy="1943206"/>
          </a:xfrm>
          <a:prstGeom prst="rect">
            <a:avLst/>
          </a:prstGeom>
        </p:spPr>
      </p:pic>
      <p:pic>
        <p:nvPicPr>
          <p:cNvPr id="5" name="Slika 4" descr="dječa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649588"/>
            <a:ext cx="1259632" cy="19752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2051720" y="206541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Kao dio imenskoga predikata </a:t>
            </a:r>
            <a:r>
              <a:rPr lang="hr-HR" sz="2400" b="1" dirty="0" smtClean="0">
                <a:solidFill>
                  <a:srgbClr val="FF0000"/>
                </a:solidFill>
              </a:rPr>
              <a:t>pridjev </a:t>
            </a:r>
            <a:r>
              <a:rPr lang="hr-HR" sz="2400" b="1" dirty="0" smtClean="0"/>
              <a:t>je uvijek u </a:t>
            </a:r>
            <a:r>
              <a:rPr lang="hr-HR" sz="2400" b="1" dirty="0" smtClean="0">
                <a:solidFill>
                  <a:srgbClr val="FF0000"/>
                </a:solidFill>
              </a:rPr>
              <a:t>neodređenome obliku. </a:t>
            </a:r>
            <a:endParaRPr lang="hr-HR" sz="2400" b="1" dirty="0">
              <a:solidFill>
                <a:srgbClr val="FF0000"/>
              </a:solidFill>
            </a:endParaRPr>
          </a:p>
        </p:txBody>
      </p:sp>
      <p:pic>
        <p:nvPicPr>
          <p:cNvPr id="4" name="Slika 3" descr="OVAK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145532"/>
            <a:ext cx="994659" cy="213141"/>
          </a:xfrm>
          <a:prstGeom prst="rect">
            <a:avLst/>
          </a:prstGeom>
        </p:spPr>
      </p:pic>
      <p:pic>
        <p:nvPicPr>
          <p:cNvPr id="5" name="Slika 4" descr="ovako 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7545" y="3145532"/>
            <a:ext cx="1498671" cy="21602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051720" y="357758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ysClr val="windowText" lastClr="000000"/>
                </a:solidFill>
              </a:rPr>
              <a:t>Tata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star</a:t>
            </a:r>
            <a:r>
              <a:rPr lang="hr-HR" sz="2400" dirty="0" smtClean="0"/>
              <a:t>. 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4940424" y="3577580"/>
            <a:ext cx="229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ysClr val="windowText" lastClr="000000"/>
                </a:solidFill>
              </a:rPr>
              <a:t>Tata je </a:t>
            </a:r>
            <a:r>
              <a:rPr lang="hr-HR" sz="2400" dirty="0" smtClean="0">
                <a:solidFill>
                  <a:srgbClr val="FF0000"/>
                </a:solidFill>
              </a:rPr>
              <a:t>star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</a:t>
            </a:r>
            <a:r>
              <a:rPr lang="hr-HR" sz="2400" dirty="0" smtClean="0">
                <a:solidFill>
                  <a:sysClr val="windowText" lastClr="000000"/>
                </a:solidFill>
              </a:rPr>
              <a:t>.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2051720" y="419603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ysClr val="windowText" lastClr="000000"/>
                </a:solidFill>
              </a:rPr>
              <a:t>Tata je bio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dobar</a:t>
            </a:r>
            <a:r>
              <a:rPr lang="hr-HR" sz="2400" dirty="0" smtClean="0">
                <a:solidFill>
                  <a:sysClr val="windowText" lastClr="000000"/>
                </a:solidFill>
              </a:rPr>
              <a:t>.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 </a:t>
            </a:r>
            <a:endParaRPr lang="hr-HR" sz="2400" dirty="0">
              <a:ln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932040" y="419603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ysClr val="windowText" lastClr="000000"/>
                </a:solidFill>
              </a:rPr>
              <a:t>Tata je bio </a:t>
            </a:r>
            <a:r>
              <a:rPr lang="hr-HR" sz="2400" dirty="0" smtClean="0">
                <a:solidFill>
                  <a:srgbClr val="FF0000"/>
                </a:solidFill>
              </a:rPr>
              <a:t>dobr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</a:t>
            </a:r>
            <a:r>
              <a:rPr lang="hr-HR" sz="2400" dirty="0" smtClean="0">
                <a:solidFill>
                  <a:sysClr val="windowText" lastClr="000000"/>
                </a:solidFill>
              </a:rPr>
              <a:t>.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1520" y="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Imenski predikat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11" name="Slika 10" descr="hrvatska krijesnica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0"/>
            <a:ext cx="2619571" cy="10360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RVATSKA KRIJESN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0" y="265212"/>
            <a:ext cx="2098074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9592" y="913284"/>
            <a:ext cx="43559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Koliko vrsta predikata imamo?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67136" y="1561356"/>
            <a:ext cx="745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Imamo dvije vrste predikata: glagolski i imenski. 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99592" y="2539851"/>
            <a:ext cx="43559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Što je glagolski predikat?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331640" y="3270384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Predikat izrečen glagolom zove se glagolski predikat.   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9592" y="913284"/>
            <a:ext cx="43559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Što je imenski predikat?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67136" y="1561356"/>
            <a:ext cx="7453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Imenski je predikat vrsta predikata koji je izrečen pomoćnim glagolom biti i imenskom riječju. 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99592" y="2755875"/>
            <a:ext cx="82444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Po čemu je nazvan imenski predikat?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331640" y="327038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Imenski je predikat nazvan po imenskim riječima.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RVATSKA KRIJESN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0" y="265212"/>
            <a:ext cx="2098074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115616" y="84127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Podcrtaj predikate u sljedećim rečenicama i odredi im vrstu</a:t>
            </a:r>
            <a:r>
              <a:rPr lang="hr-HR" sz="2400" dirty="0" smtClean="0"/>
              <a:t>. 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187624" y="1345332"/>
            <a:ext cx="4536504" cy="29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2400" dirty="0" smtClean="0"/>
              <a:t>Zrakoplov uzleti s uzletišta. </a:t>
            </a:r>
          </a:p>
          <a:p>
            <a:pPr>
              <a:lnSpc>
                <a:spcPct val="200000"/>
              </a:lnSpc>
            </a:pPr>
            <a:r>
              <a:rPr lang="hr-HR" sz="2400" dirty="0" smtClean="0"/>
              <a:t>Učitelj je napisao rečenicu. </a:t>
            </a:r>
          </a:p>
          <a:p>
            <a:pPr>
              <a:lnSpc>
                <a:spcPct val="200000"/>
              </a:lnSpc>
            </a:pPr>
            <a:r>
              <a:rPr lang="hr-HR" sz="2400" dirty="0" smtClean="0"/>
              <a:t>Petar je najbolji nogometaš u školi. </a:t>
            </a:r>
          </a:p>
          <a:p>
            <a:pPr>
              <a:lnSpc>
                <a:spcPct val="200000"/>
              </a:lnSpc>
            </a:pPr>
            <a:r>
              <a:rPr lang="hr-HR" sz="2400" dirty="0" smtClean="0"/>
              <a:t>Djevojčica se češlja pred zrcalom. </a:t>
            </a:r>
            <a:endParaRPr lang="hr-HR" sz="2400" dirty="0"/>
          </a:p>
        </p:txBody>
      </p:sp>
      <p:cxnSp>
        <p:nvCxnSpPr>
          <p:cNvPr id="5" name="Ravni poveznik 4"/>
          <p:cNvCxnSpPr/>
          <p:nvPr/>
        </p:nvCxnSpPr>
        <p:spPr>
          <a:xfrm>
            <a:off x="5940152" y="1921396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>
            <a:off x="6012160" y="2641476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>
            <a:off x="5940152" y="3433564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6012160" y="4153644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2555776" y="1993404"/>
            <a:ext cx="64807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6084168" y="15613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glagolski predikat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cxnSp>
        <p:nvCxnSpPr>
          <p:cNvPr id="12" name="Ravni poveznik 11"/>
          <p:cNvCxnSpPr/>
          <p:nvPr/>
        </p:nvCxnSpPr>
        <p:spPr>
          <a:xfrm>
            <a:off x="2123728" y="2713484"/>
            <a:ext cx="1296144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>
            <a:off x="6084168" y="228143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glagolski predikat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cxnSp>
        <p:nvCxnSpPr>
          <p:cNvPr id="15" name="Ravni poveznik 14"/>
          <p:cNvCxnSpPr/>
          <p:nvPr/>
        </p:nvCxnSpPr>
        <p:spPr>
          <a:xfrm>
            <a:off x="1907704" y="3433564"/>
            <a:ext cx="280831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6084168" y="30735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imenski predikat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2555776" y="4153644"/>
            <a:ext cx="108012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/>
          <p:cNvSpPr txBox="1"/>
          <p:nvPr/>
        </p:nvSpPr>
        <p:spPr>
          <a:xfrm>
            <a:off x="6084168" y="376398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glagolski predikat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55576" y="97547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Podcrtaj predikate u sljedećim rečenicama i odredi im gramatičke kategorije </a:t>
            </a:r>
            <a:r>
              <a:rPr lang="hr-HR" sz="2400" dirty="0" smtClean="0">
                <a:solidFill>
                  <a:srgbClr val="FF0000"/>
                </a:solidFill>
              </a:rPr>
              <a:t>(osoba, broj i </a:t>
            </a:r>
            <a:r>
              <a:rPr lang="hr-HR" sz="2400" dirty="0" err="1" smtClean="0">
                <a:solidFill>
                  <a:srgbClr val="FF0000"/>
                </a:solidFill>
              </a:rPr>
              <a:t>gl</a:t>
            </a:r>
            <a:r>
              <a:rPr lang="hr-HR" sz="2400" dirty="0" smtClean="0">
                <a:solidFill>
                  <a:srgbClr val="FF0000"/>
                </a:solidFill>
              </a:rPr>
              <a:t>. oblik)</a:t>
            </a:r>
            <a:r>
              <a:rPr lang="hr-HR" sz="2400" dirty="0" smtClean="0"/>
              <a:t>. 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755576" y="1623546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2400" dirty="0" smtClean="0"/>
              <a:t>Trube se oglašavaju </a:t>
            </a:r>
            <a:r>
              <a:rPr lang="hr-HR" sz="2400" smtClean="0"/>
              <a:t>oko 9 </a:t>
            </a:r>
            <a:r>
              <a:rPr lang="hr-HR" sz="2400" dirty="0" smtClean="0"/>
              <a:t>sati. </a:t>
            </a:r>
          </a:p>
          <a:p>
            <a:pPr>
              <a:lnSpc>
                <a:spcPct val="200000"/>
              </a:lnSpc>
            </a:pPr>
            <a:r>
              <a:rPr lang="hr-HR" sz="2400" dirty="0" smtClean="0"/>
              <a:t>Zamišljat ćemo more i sunce. </a:t>
            </a:r>
          </a:p>
          <a:p>
            <a:pPr>
              <a:lnSpc>
                <a:spcPct val="200000"/>
              </a:lnSpc>
            </a:pPr>
            <a:r>
              <a:rPr lang="hr-HR" sz="2400" dirty="0" smtClean="0"/>
              <a:t>Majka je tada već bila otišla. </a:t>
            </a:r>
          </a:p>
          <a:p>
            <a:pPr>
              <a:lnSpc>
                <a:spcPct val="200000"/>
              </a:lnSpc>
            </a:pPr>
            <a:r>
              <a:rPr lang="hr-HR" sz="2400" dirty="0" smtClean="0"/>
              <a:t>Pas se sakrio iza drveta. </a:t>
            </a:r>
          </a:p>
          <a:p>
            <a:pPr>
              <a:lnSpc>
                <a:spcPct val="200000"/>
              </a:lnSpc>
            </a:pPr>
            <a:r>
              <a:rPr lang="hr-HR" sz="2400" dirty="0" smtClean="0"/>
              <a:t>U tim trenucima pružiše mi pomoć. </a:t>
            </a:r>
            <a:endParaRPr lang="hr-HR" sz="2400" dirty="0"/>
          </a:p>
        </p:txBody>
      </p:sp>
      <p:cxnSp>
        <p:nvCxnSpPr>
          <p:cNvPr id="4" name="Ravni poveznik 3"/>
          <p:cNvCxnSpPr/>
          <p:nvPr/>
        </p:nvCxnSpPr>
        <p:spPr>
          <a:xfrm>
            <a:off x="5436096" y="219961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4"/>
          <p:cNvCxnSpPr/>
          <p:nvPr/>
        </p:nvCxnSpPr>
        <p:spPr>
          <a:xfrm>
            <a:off x="5436096" y="2991698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>
            <a:off x="5436096" y="3711778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>
            <a:off x="5436096" y="4431858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5436096" y="5151938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1619672" y="2271618"/>
            <a:ext cx="1656184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5364088" y="180995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3</a:t>
            </a:r>
            <a:r>
              <a:rPr lang="hr-HR" sz="2400" dirty="0" smtClean="0">
                <a:solidFill>
                  <a:srgbClr val="0000FF"/>
                </a:solidFill>
              </a:rPr>
              <a:t>.</a:t>
            </a:r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os</a:t>
            </a:r>
            <a:r>
              <a:rPr lang="hr-HR" sz="2400" dirty="0" smtClean="0">
                <a:solidFill>
                  <a:srgbClr val="0000FF"/>
                </a:solidFill>
              </a:rPr>
              <a:t>.</a:t>
            </a:r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hr-HR" sz="24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mn</a:t>
            </a:r>
            <a:r>
              <a:rPr lang="hr-HR" sz="2400" dirty="0" smtClean="0">
                <a:solidFill>
                  <a:srgbClr val="0000FF"/>
                </a:solidFill>
              </a:rPr>
              <a:t>.,</a:t>
            </a:r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prezent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cxnSp>
        <p:nvCxnSpPr>
          <p:cNvPr id="11" name="Ravni poveznik 10"/>
          <p:cNvCxnSpPr/>
          <p:nvPr/>
        </p:nvCxnSpPr>
        <p:spPr>
          <a:xfrm>
            <a:off x="827584" y="2991698"/>
            <a:ext cx="1872208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5364088" y="260204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1</a:t>
            </a:r>
            <a:r>
              <a:rPr lang="hr-HR" sz="2400" dirty="0" smtClean="0">
                <a:solidFill>
                  <a:srgbClr val="0000FF"/>
                </a:solidFill>
              </a:rPr>
              <a:t>. </a:t>
            </a:r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os</a:t>
            </a:r>
            <a:r>
              <a:rPr lang="hr-HR" sz="2400" dirty="0" smtClean="0">
                <a:solidFill>
                  <a:srgbClr val="0000FF"/>
                </a:solidFill>
              </a:rPr>
              <a:t>.</a:t>
            </a:r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hr-HR" sz="24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mn</a:t>
            </a:r>
            <a:r>
              <a:rPr lang="hr-HR" sz="2400" dirty="0" smtClean="0">
                <a:solidFill>
                  <a:srgbClr val="0000FF"/>
                </a:solidFill>
              </a:rPr>
              <a:t>.,</a:t>
            </a:r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futur prvi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cxnSp>
        <p:nvCxnSpPr>
          <p:cNvPr id="13" name="Ravni poveznik 12"/>
          <p:cNvCxnSpPr/>
          <p:nvPr/>
        </p:nvCxnSpPr>
        <p:spPr>
          <a:xfrm>
            <a:off x="1619672" y="3711778"/>
            <a:ext cx="36004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3059832" y="3711778"/>
            <a:ext cx="122413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5364088" y="332212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3</a:t>
            </a:r>
            <a:r>
              <a:rPr lang="hr-HR" sz="2400" dirty="0" smtClean="0">
                <a:solidFill>
                  <a:srgbClr val="0000FF"/>
                </a:solidFill>
              </a:rPr>
              <a:t>.</a:t>
            </a:r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os</a:t>
            </a:r>
            <a:r>
              <a:rPr lang="hr-HR" sz="2400" dirty="0" smtClean="0">
                <a:solidFill>
                  <a:srgbClr val="0000FF"/>
                </a:solidFill>
              </a:rPr>
              <a:t>. </a:t>
            </a:r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jd</a:t>
            </a:r>
            <a:r>
              <a:rPr lang="hr-HR" sz="2400" dirty="0" smtClean="0">
                <a:solidFill>
                  <a:srgbClr val="0000FF"/>
                </a:solidFill>
              </a:rPr>
              <a:t>.,</a:t>
            </a:r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pluskvamperfekt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cxnSp>
        <p:nvCxnSpPr>
          <p:cNvPr id="16" name="Ravni poveznik 15"/>
          <p:cNvCxnSpPr/>
          <p:nvPr/>
        </p:nvCxnSpPr>
        <p:spPr>
          <a:xfrm>
            <a:off x="1331640" y="4431858"/>
            <a:ext cx="108012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5364088" y="4042201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3</a:t>
            </a:r>
            <a:r>
              <a:rPr lang="hr-HR" sz="2400" dirty="0" smtClean="0">
                <a:solidFill>
                  <a:srgbClr val="0000FF"/>
                </a:solidFill>
              </a:rPr>
              <a:t>. </a:t>
            </a:r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os</a:t>
            </a:r>
            <a:r>
              <a:rPr lang="hr-HR" sz="2400" dirty="0" smtClean="0">
                <a:solidFill>
                  <a:srgbClr val="0000FF"/>
                </a:solidFill>
              </a:rPr>
              <a:t>.</a:t>
            </a:r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jd</a:t>
            </a:r>
            <a:r>
              <a:rPr lang="hr-HR" sz="2400" dirty="0" smtClean="0">
                <a:solidFill>
                  <a:srgbClr val="0000FF"/>
                </a:solidFill>
              </a:rPr>
              <a:t>.,</a:t>
            </a:r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perfekt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2915816" y="5223946"/>
            <a:ext cx="86409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5364088" y="4762281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3</a:t>
            </a:r>
            <a:r>
              <a:rPr lang="hr-HR" sz="2400" dirty="0" smtClean="0">
                <a:solidFill>
                  <a:srgbClr val="0000FF"/>
                </a:solidFill>
              </a:rPr>
              <a:t>. </a:t>
            </a:r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os</a:t>
            </a:r>
            <a:r>
              <a:rPr lang="hr-HR" sz="2400" dirty="0" smtClean="0">
                <a:solidFill>
                  <a:srgbClr val="0000FF"/>
                </a:solidFill>
              </a:rPr>
              <a:t>.</a:t>
            </a:r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hr-HR" sz="24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mn</a:t>
            </a:r>
            <a:r>
              <a:rPr lang="hr-HR" sz="2400" dirty="0" smtClean="0">
                <a:solidFill>
                  <a:srgbClr val="0000FF"/>
                </a:solidFill>
              </a:rPr>
              <a:t>.,</a:t>
            </a:r>
            <a:r>
              <a:rPr lang="hr-H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aorist</a:t>
            </a:r>
            <a:endParaRPr lang="hr-HR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lika 38" descr="2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857500"/>
            <a:ext cx="3323429" cy="26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Zaobljeni pravokutnik 1"/>
          <p:cNvSpPr/>
          <p:nvPr/>
        </p:nvSpPr>
        <p:spPr>
          <a:xfrm>
            <a:off x="0" y="841276"/>
            <a:ext cx="3707904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395536" y="19320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Predikat </a:t>
            </a:r>
            <a:r>
              <a:rPr lang="hr-HR" sz="2800" dirty="0" smtClean="0">
                <a:solidFill>
                  <a:srgbClr val="003300"/>
                </a:solidFill>
              </a:rPr>
              <a:t>–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temeljni rečenični dio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41276"/>
            <a:ext cx="597666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sljedeće rečenice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619672" y="19742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Ja grlim tatu. 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5364088" y="19742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Volim ga. </a:t>
            </a:r>
            <a:endParaRPr lang="hr-HR" sz="2800" dirty="0"/>
          </a:p>
        </p:txBody>
      </p:sp>
      <p:sp>
        <p:nvSpPr>
          <p:cNvPr id="7" name="TextBox 1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Odredi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glagole </a:t>
            </a:r>
            <a:r>
              <a:rPr lang="hr-HR" sz="2400" dirty="0" smtClean="0">
                <a:latin typeface="Comic Sans MS" pitchFamily="66" charset="0"/>
              </a:rPr>
              <a:t>u rečenicama.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619672" y="19742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Ja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grlim</a:t>
            </a:r>
            <a:r>
              <a:rPr lang="hr-HR" sz="2800" dirty="0" smtClean="0"/>
              <a:t> tatu. </a:t>
            </a:r>
            <a:endParaRPr lang="hr-HR" sz="28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5364088" y="19742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Volim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ga. </a:t>
            </a:r>
            <a:endParaRPr lang="hr-HR" sz="2800" dirty="0"/>
          </a:p>
        </p:txBody>
      </p:sp>
      <p:sp>
        <p:nvSpPr>
          <p:cNvPr id="17" name="TextBox 1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Odredi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tko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vrši radnju </a:t>
            </a:r>
            <a:r>
              <a:rPr lang="hr-HR" sz="2400" dirty="0" smtClean="0">
                <a:latin typeface="Comic Sans MS" pitchFamily="66" charset="0"/>
              </a:rPr>
              <a:t>u njima.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1619672" y="19742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Ja</a:t>
            </a:r>
            <a:r>
              <a:rPr lang="hr-HR" sz="2800" dirty="0" smtClean="0"/>
              <a:t>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grlim</a:t>
            </a:r>
            <a:r>
              <a:rPr lang="hr-HR" sz="2800" dirty="0" smtClean="0"/>
              <a:t> tatu. </a:t>
            </a:r>
            <a:endParaRPr lang="hr-HR" sz="2800" dirty="0"/>
          </a:p>
        </p:txBody>
      </p:sp>
      <p:sp>
        <p:nvSpPr>
          <p:cNvPr id="28" name="TekstniOkvir 27"/>
          <p:cNvSpPr txBox="1"/>
          <p:nvPr/>
        </p:nvSpPr>
        <p:spPr>
          <a:xfrm>
            <a:off x="4788024" y="156135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(</a:t>
            </a:r>
            <a:r>
              <a:rPr lang="hr-HR" sz="28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j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a</a:t>
            </a:r>
            <a:r>
              <a:rPr lang="hr-HR" sz="2800" dirty="0" smtClean="0"/>
              <a:t>)</a:t>
            </a:r>
            <a:endParaRPr lang="hr-HR" sz="2800" dirty="0"/>
          </a:p>
        </p:txBody>
      </p:sp>
      <p:pic>
        <p:nvPicPr>
          <p:cNvPr id="29" name="Slika 28" descr="streela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29759">
            <a:off x="2289405" y="2574877"/>
            <a:ext cx="439943" cy="153801"/>
          </a:xfrm>
          <a:prstGeom prst="rect">
            <a:avLst/>
          </a:prstGeom>
        </p:spPr>
      </p:pic>
      <p:pic>
        <p:nvPicPr>
          <p:cNvPr id="31" name="Slika 30" descr="streela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29759">
            <a:off x="5673781" y="2574877"/>
            <a:ext cx="439943" cy="153801"/>
          </a:xfrm>
          <a:prstGeom prst="rect">
            <a:avLst/>
          </a:prstGeom>
        </p:spPr>
      </p:pic>
      <p:sp>
        <p:nvSpPr>
          <p:cNvPr id="34" name="TextBox 1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Što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izriču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istaknuti </a:t>
            </a:r>
            <a:r>
              <a:rPr lang="hr-HR" sz="2400" b="1" dirty="0" smtClean="0">
                <a:latin typeface="Comic Sans MS" pitchFamily="66" charset="0"/>
              </a:rPr>
              <a:t>glagoli</a:t>
            </a:r>
            <a:r>
              <a:rPr lang="hr-HR" sz="2400" dirty="0" smtClean="0">
                <a:latin typeface="Comic Sans MS" pitchFamily="66" charset="0"/>
              </a:rPr>
              <a:t> u rečenicama?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35" name="Slika 34" descr="d4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2100" y="3145532"/>
            <a:ext cx="3660380" cy="2510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7" name="Ravni poveznik 36"/>
          <p:cNvCxnSpPr/>
          <p:nvPr/>
        </p:nvCxnSpPr>
        <p:spPr>
          <a:xfrm>
            <a:off x="2051720" y="2425452"/>
            <a:ext cx="7920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/>
          <p:cNvCxnSpPr/>
          <p:nvPr/>
        </p:nvCxnSpPr>
        <p:spPr>
          <a:xfrm>
            <a:off x="5508104" y="2425452"/>
            <a:ext cx="7920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Slika 41" descr="zaključak 01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1" y="3959837"/>
            <a:ext cx="8604449" cy="1755163"/>
          </a:xfrm>
          <a:prstGeom prst="rect">
            <a:avLst/>
          </a:prstGeom>
        </p:spPr>
      </p:pic>
      <p:sp>
        <p:nvSpPr>
          <p:cNvPr id="43" name="TekstniOkvir 42"/>
          <p:cNvSpPr txBox="1"/>
          <p:nvPr/>
        </p:nvSpPr>
        <p:spPr>
          <a:xfrm>
            <a:off x="827584" y="465770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Predikat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je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temeljni rečenični dio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36" name="Slika 35" descr="g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2945417"/>
            <a:ext cx="936104" cy="272123"/>
          </a:xfrm>
          <a:prstGeom prst="rect">
            <a:avLst/>
          </a:prstGeom>
        </p:spPr>
      </p:pic>
      <p:pic>
        <p:nvPicPr>
          <p:cNvPr id="38" name="Slika 37" descr="g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2929508"/>
            <a:ext cx="936104" cy="272123"/>
          </a:xfrm>
          <a:prstGeom prst="rect">
            <a:avLst/>
          </a:prstGeom>
        </p:spPr>
      </p:pic>
      <p:pic>
        <p:nvPicPr>
          <p:cNvPr id="44" name="Slika 43" descr="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1856258"/>
            <a:ext cx="146853" cy="209154"/>
          </a:xfrm>
          <a:prstGeom prst="rect">
            <a:avLst/>
          </a:prstGeom>
        </p:spPr>
      </p:pic>
      <p:pic>
        <p:nvPicPr>
          <p:cNvPr id="46" name="Slika 45" descr="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1777380"/>
            <a:ext cx="146853" cy="209154"/>
          </a:xfrm>
          <a:prstGeom prst="rect">
            <a:avLst/>
          </a:prstGeom>
        </p:spPr>
      </p:pic>
      <p:pic>
        <p:nvPicPr>
          <p:cNvPr id="30" name="Slika 29" descr="1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506264"/>
            <a:ext cx="2232248" cy="1579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Slika 31" descr="1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625252"/>
            <a:ext cx="2165855" cy="1532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7" grpId="1"/>
      <p:bldP spid="8" grpId="0"/>
      <p:bldP spid="14" grpId="0"/>
      <p:bldP spid="17" grpId="0"/>
      <p:bldP spid="17" grpId="1"/>
      <p:bldP spid="19" grpId="0"/>
      <p:bldP spid="19" grpId="1"/>
      <p:bldP spid="28" grpId="0"/>
      <p:bldP spid="28" grpId="1"/>
      <p:bldP spid="34" grpId="0"/>
      <p:bldP spid="34" grpId="1"/>
      <p:bldP spid="43" grpId="0"/>
      <p:bldP spid="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>
            <a:off x="0" y="841276"/>
            <a:ext cx="5724128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395536" y="19320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Glagolski predikat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41276"/>
            <a:ext cx="597666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predikate u sljedećim rečenicama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83568" y="177738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Volim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svoje roditelje. 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788024" y="177738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Jučer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su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me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vodili</a:t>
            </a:r>
            <a:r>
              <a:rPr lang="hr-HR" sz="2800" dirty="0" smtClean="0"/>
              <a:t> na izlet. </a:t>
            </a:r>
            <a:endParaRPr lang="hr-HR" sz="2800" dirty="0"/>
          </a:p>
        </p:txBody>
      </p:sp>
      <p:cxnSp>
        <p:nvCxnSpPr>
          <p:cNvPr id="7" name="Ravni poveznik 6"/>
          <p:cNvCxnSpPr/>
          <p:nvPr/>
        </p:nvCxnSpPr>
        <p:spPr>
          <a:xfrm>
            <a:off x="755576" y="2209428"/>
            <a:ext cx="8640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5652120" y="2209428"/>
            <a:ext cx="43204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6660232" y="2209428"/>
            <a:ext cx="7920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Kojom su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vrstom riječi </a:t>
            </a:r>
            <a:r>
              <a:rPr lang="hr-HR" sz="2400" dirty="0" smtClean="0">
                <a:latin typeface="Comic Sans MS" pitchFamily="66" charset="0"/>
              </a:rPr>
              <a:t>izrečeni istaknuti </a:t>
            </a:r>
            <a:r>
              <a:rPr lang="hr-HR" sz="2400" b="1" dirty="0" smtClean="0">
                <a:latin typeface="Comic Sans MS" pitchFamily="66" charset="0"/>
              </a:rPr>
              <a:t>predikati</a:t>
            </a:r>
            <a:r>
              <a:rPr lang="hr-HR" sz="2400" dirty="0" smtClean="0">
                <a:latin typeface="Comic Sans MS" pitchFamily="66" charset="0"/>
              </a:rPr>
              <a:t>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7" name="Slika 16" descr="streela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29759">
            <a:off x="993261" y="2430861"/>
            <a:ext cx="439943" cy="153801"/>
          </a:xfrm>
          <a:prstGeom prst="rect">
            <a:avLst/>
          </a:prstGeom>
        </p:spPr>
      </p:pic>
      <p:pic>
        <p:nvPicPr>
          <p:cNvPr id="22" name="Slika 21" descr="streela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29759">
            <a:off x="6897917" y="2430861"/>
            <a:ext cx="439943" cy="153801"/>
          </a:xfrm>
          <a:prstGeom prst="rect">
            <a:avLst/>
          </a:prstGeom>
        </p:spPr>
      </p:pic>
      <p:sp>
        <p:nvSpPr>
          <p:cNvPr id="24" name="TextBox 1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Odredi im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glagolsku osobu</a:t>
            </a:r>
            <a:r>
              <a:rPr lang="hr-HR" sz="2400" dirty="0" smtClean="0">
                <a:latin typeface="Comic Sans MS" pitchFamily="66" charset="0"/>
              </a:rPr>
              <a:t>.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611560" y="32175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1. os. jd. </a:t>
            </a:r>
            <a:endParaRPr lang="hr-HR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6516216" y="32175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3. os. </a:t>
            </a:r>
            <a:r>
              <a:rPr lang="hr-HR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mn</a:t>
            </a:r>
            <a:r>
              <a:rPr lang="hr-HR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. </a:t>
            </a:r>
            <a:endParaRPr lang="hr-HR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27" name="Slika 26" descr="zaključak 01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93604"/>
            <a:ext cx="8604449" cy="1755163"/>
          </a:xfrm>
          <a:prstGeom prst="rect">
            <a:avLst/>
          </a:prstGeom>
        </p:spPr>
      </p:pic>
      <p:sp>
        <p:nvSpPr>
          <p:cNvPr id="28" name="TekstniOkvir 27"/>
          <p:cNvSpPr txBox="1"/>
          <p:nvPr/>
        </p:nvSpPr>
        <p:spPr>
          <a:xfrm>
            <a:off x="1187624" y="4225652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Predikat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izrečen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glagolom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zove se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glagolski predikat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29" name="Slika 28" descr="g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857500"/>
            <a:ext cx="936104" cy="272123"/>
          </a:xfrm>
          <a:prstGeom prst="rect">
            <a:avLst/>
          </a:prstGeom>
        </p:spPr>
      </p:pic>
      <p:pic>
        <p:nvPicPr>
          <p:cNvPr id="31" name="Slika 30" descr="g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857500"/>
            <a:ext cx="936104" cy="272123"/>
          </a:xfrm>
          <a:prstGeom prst="rect">
            <a:avLst/>
          </a:prstGeom>
        </p:spPr>
      </p:pic>
      <p:pic>
        <p:nvPicPr>
          <p:cNvPr id="32" name="Slika 31" descr="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633364"/>
            <a:ext cx="146853" cy="209154"/>
          </a:xfrm>
          <a:prstGeom prst="rect">
            <a:avLst/>
          </a:prstGeom>
        </p:spPr>
      </p:pic>
      <p:pic>
        <p:nvPicPr>
          <p:cNvPr id="33" name="Slika 32" descr="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7435" y="1633364"/>
            <a:ext cx="146853" cy="2091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6" grpId="0"/>
      <p:bldP spid="16" grpId="1"/>
      <p:bldP spid="24" grpId="0"/>
      <p:bldP spid="24" grpId="1"/>
      <p:bldP spid="25" grpId="0"/>
      <p:bldP spid="26" grpId="0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787935"/>
            <a:ext cx="2234921" cy="1219048"/>
          </a:xfrm>
          <a:prstGeom prst="rect">
            <a:avLst/>
          </a:prstGeom>
        </p:spPr>
      </p:pic>
      <p:pic>
        <p:nvPicPr>
          <p:cNvPr id="19" name="Slika 18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2594" y="1345332"/>
            <a:ext cx="1493262" cy="1370596"/>
          </a:xfrm>
          <a:prstGeom prst="rect">
            <a:avLst/>
          </a:prstGeom>
        </p:spPr>
      </p:pic>
      <p:pic>
        <p:nvPicPr>
          <p:cNvPr id="20" name="Slika 19" descr="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5" y="1419783"/>
            <a:ext cx="1569824" cy="1383976"/>
          </a:xfrm>
          <a:prstGeom prst="rect">
            <a:avLst/>
          </a:prstGeom>
        </p:spPr>
      </p:pic>
      <p:sp>
        <p:nvSpPr>
          <p:cNvPr id="2" name="Zaobljeni pravokutnik 1"/>
          <p:cNvSpPr/>
          <p:nvPr/>
        </p:nvSpPr>
        <p:spPr>
          <a:xfrm>
            <a:off x="0" y="841276"/>
            <a:ext cx="5076056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395536" y="19320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Podsjeti se </a:t>
            </a:r>
            <a:r>
              <a:rPr lang="hr-HR" sz="2800" dirty="0" smtClean="0">
                <a:solidFill>
                  <a:srgbClr val="003300"/>
                </a:solidFill>
              </a:rPr>
              <a:t>–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infinitiv je dio predikata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41276"/>
            <a:ext cx="597666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predikat u sljedećoj rečenici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835696" y="1779823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Naučio si </a:t>
            </a:r>
            <a:r>
              <a:rPr lang="hr-HR" sz="2800" dirty="0" smtClean="0"/>
              <a:t>me gladna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nahraniti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cxnSp>
        <p:nvCxnSpPr>
          <p:cNvPr id="6" name="Ravni poveznik 5"/>
          <p:cNvCxnSpPr/>
          <p:nvPr/>
        </p:nvCxnSpPr>
        <p:spPr>
          <a:xfrm>
            <a:off x="1907704" y="2211871"/>
            <a:ext cx="136815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4860032" y="2211871"/>
            <a:ext cx="136815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Od koliko se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glagola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sastoji istaknuti </a:t>
            </a:r>
            <a:r>
              <a:rPr lang="hr-HR" sz="2400" b="1" dirty="0" smtClean="0">
                <a:latin typeface="Comic Sans MS" pitchFamily="66" charset="0"/>
              </a:rPr>
              <a:t>predikat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907704" y="27762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2. os. jd. </a:t>
            </a:r>
            <a:endParaRPr lang="hr-HR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Odredi im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glagolske osobe</a:t>
            </a:r>
            <a:r>
              <a:rPr lang="hr-HR" sz="2400" dirty="0" smtClean="0">
                <a:latin typeface="Comic Sans MS" pitchFamily="66" charset="0"/>
              </a:rPr>
              <a:t>?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16" name="Slika 15" descr="streela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29759">
            <a:off x="2289403" y="2430861"/>
            <a:ext cx="439943" cy="153801"/>
          </a:xfrm>
          <a:prstGeom prst="rect">
            <a:avLst/>
          </a:prstGeom>
        </p:spPr>
      </p:pic>
      <p:pic>
        <p:nvPicPr>
          <p:cNvPr id="21" name="Slika 20" descr="streela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29759">
            <a:off x="5313739" y="2430861"/>
            <a:ext cx="439943" cy="153801"/>
          </a:xfrm>
          <a:prstGeom prst="rect">
            <a:avLst/>
          </a:prstGeom>
        </p:spPr>
      </p:pic>
      <p:pic>
        <p:nvPicPr>
          <p:cNvPr id="22" name="Slika 21" descr="upitni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2859943"/>
            <a:ext cx="425397" cy="761905"/>
          </a:xfrm>
          <a:prstGeom prst="rect">
            <a:avLst/>
          </a:prstGeom>
        </p:spPr>
      </p:pic>
      <p:sp>
        <p:nvSpPr>
          <p:cNvPr id="24" name="TextBox 1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Odredi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oblik </a:t>
            </a:r>
            <a:r>
              <a:rPr lang="hr-HR" sz="2400" dirty="0" smtClean="0">
                <a:latin typeface="Comic Sans MS" pitchFamily="66" charset="0"/>
              </a:rPr>
              <a:t>istaknutim glagolima?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Koju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službu </a:t>
            </a:r>
            <a:r>
              <a:rPr lang="hr-HR" sz="2400" dirty="0" smtClean="0">
                <a:latin typeface="Comic Sans MS" pitchFamily="66" charset="0"/>
              </a:rPr>
              <a:t>ima </a:t>
            </a:r>
            <a:r>
              <a:rPr lang="hr-HR" sz="2400" b="1" dirty="0" smtClean="0">
                <a:latin typeface="Comic Sans MS" pitchFamily="66" charset="0"/>
              </a:rPr>
              <a:t>infinitiv</a:t>
            </a:r>
            <a:r>
              <a:rPr lang="hr-HR" sz="2400" dirty="0" smtClean="0">
                <a:latin typeface="Comic Sans MS" pitchFamily="66" charset="0"/>
              </a:rPr>
              <a:t> u rečenici?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27" name="Slika 26" descr="zaključak 01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1" y="3959837"/>
            <a:ext cx="8604449" cy="1755163"/>
          </a:xfrm>
          <a:prstGeom prst="rect">
            <a:avLst/>
          </a:prstGeom>
        </p:spPr>
      </p:pic>
      <p:sp>
        <p:nvSpPr>
          <p:cNvPr id="28" name="TekstniOkvir 27"/>
          <p:cNvSpPr txBox="1"/>
          <p:nvPr/>
        </p:nvSpPr>
        <p:spPr>
          <a:xfrm>
            <a:off x="827584" y="465770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Infinitiv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je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dio predikata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endParaRPr lang="hr-HR" sz="2800" dirty="0">
              <a:solidFill>
                <a:srgbClr val="003300"/>
              </a:solidFill>
            </a:endParaRPr>
          </a:p>
        </p:txBody>
      </p:sp>
      <p:pic>
        <p:nvPicPr>
          <p:cNvPr id="29" name="Slika 28" descr="z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1993404"/>
            <a:ext cx="2592288" cy="2140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Slika 29" descr="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83768" y="1633364"/>
            <a:ext cx="146853" cy="209154"/>
          </a:xfrm>
          <a:prstGeom prst="rect">
            <a:avLst/>
          </a:prstGeom>
        </p:spPr>
      </p:pic>
      <p:pic>
        <p:nvPicPr>
          <p:cNvPr id="31" name="Slika 30" descr="perfekt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7112" y="2713484"/>
            <a:ext cx="2133026" cy="12241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1" grpId="0"/>
      <p:bldP spid="11" grpId="1"/>
      <p:bldP spid="12" grpId="0"/>
      <p:bldP spid="15" grpId="0"/>
      <p:bldP spid="15" grpId="1"/>
      <p:bldP spid="24" grpId="0"/>
      <p:bldP spid="24" grpId="1"/>
      <p:bldP spid="26" grpId="0"/>
      <p:bldP spid="26" grpId="1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utoShape 6"/>
          <p:cNvSpPr>
            <a:spLocks noChangeArrowheads="1"/>
          </p:cNvSpPr>
          <p:nvPr/>
        </p:nvSpPr>
        <p:spPr bwMode="auto">
          <a:xfrm>
            <a:off x="4355976" y="3793604"/>
            <a:ext cx="36004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76" name="AutoShape 6"/>
          <p:cNvSpPr>
            <a:spLocks noChangeArrowheads="1"/>
          </p:cNvSpPr>
          <p:nvPr/>
        </p:nvSpPr>
        <p:spPr bwMode="auto">
          <a:xfrm>
            <a:off x="4355976" y="3001516"/>
            <a:ext cx="36004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75" name="AutoShape 6"/>
          <p:cNvSpPr>
            <a:spLocks noChangeArrowheads="1"/>
          </p:cNvSpPr>
          <p:nvPr/>
        </p:nvSpPr>
        <p:spPr bwMode="auto">
          <a:xfrm>
            <a:off x="4355976" y="2353444"/>
            <a:ext cx="36004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74" name="AutoShape 6"/>
          <p:cNvSpPr>
            <a:spLocks noChangeArrowheads="1"/>
          </p:cNvSpPr>
          <p:nvPr/>
        </p:nvSpPr>
        <p:spPr bwMode="auto">
          <a:xfrm>
            <a:off x="3779912" y="1705372"/>
            <a:ext cx="864096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611560" y="1705372"/>
            <a:ext cx="648072" cy="370800"/>
          </a:xfrm>
          <a:prstGeom prst="hexagon">
            <a:avLst>
              <a:gd name="adj" fmla="val 0"/>
              <a:gd name="vf" fmla="val 115470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611560" y="2342684"/>
            <a:ext cx="648072" cy="370800"/>
          </a:xfrm>
          <a:prstGeom prst="hexagon">
            <a:avLst>
              <a:gd name="adj" fmla="val 0"/>
              <a:gd name="vf" fmla="val 115470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611560" y="3001516"/>
            <a:ext cx="648072" cy="370800"/>
          </a:xfrm>
          <a:prstGeom prst="hexagon">
            <a:avLst>
              <a:gd name="adj" fmla="val 0"/>
              <a:gd name="vf" fmla="val 115470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11560" y="3721596"/>
            <a:ext cx="648072" cy="370800"/>
          </a:xfrm>
          <a:prstGeom prst="hexagon">
            <a:avLst>
              <a:gd name="adj" fmla="val 0"/>
              <a:gd name="vf" fmla="val 115470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" name="Zaobljeni pravokutnik 1"/>
          <p:cNvSpPr/>
          <p:nvPr/>
        </p:nvSpPr>
        <p:spPr>
          <a:xfrm>
            <a:off x="0" y="841276"/>
            <a:ext cx="5868144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395536" y="19320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Imenski predikat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41276"/>
            <a:ext cx="597666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predikate u sljedećim rečenicama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39552" y="226227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Tata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star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539552" y="16333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Tata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 bio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dječak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539552" y="364958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Tata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prvi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539552" y="292950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Tata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moj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cxnSp>
        <p:nvCxnSpPr>
          <p:cNvPr id="9" name="Ravni poveznik 8"/>
          <p:cNvCxnSpPr/>
          <p:nvPr/>
        </p:nvCxnSpPr>
        <p:spPr>
          <a:xfrm>
            <a:off x="1259632" y="2065412"/>
            <a:ext cx="1872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1259632" y="2713484"/>
            <a:ext cx="9361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>
            <a:off x="1331640" y="3361556"/>
            <a:ext cx="9361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1331640" y="4081636"/>
            <a:ext cx="9361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"/>
          <p:cNvSpPr txBox="1"/>
          <p:nvPr/>
        </p:nvSpPr>
        <p:spPr>
          <a:xfrm>
            <a:off x="0" y="48737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Odredi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subjekt </a:t>
            </a:r>
            <a:r>
              <a:rPr lang="hr-HR" sz="2400" dirty="0" smtClean="0">
                <a:latin typeface="Comic Sans MS" pitchFamily="66" charset="0"/>
              </a:rPr>
              <a:t>u rečenicama?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0" y="48737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Što o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subjektu </a:t>
            </a:r>
            <a:r>
              <a:rPr lang="hr-HR" sz="2400" dirty="0" smtClean="0">
                <a:latin typeface="Comic Sans MS" pitchFamily="66" charset="0"/>
              </a:rPr>
              <a:t>izriču podcrtani </a:t>
            </a:r>
            <a:r>
              <a:rPr lang="hr-HR" sz="2400" b="1" dirty="0" smtClean="0">
                <a:latin typeface="Comic Sans MS" pitchFamily="66" charset="0"/>
              </a:rPr>
              <a:t>predikati</a:t>
            </a:r>
            <a:r>
              <a:rPr lang="hr-HR" sz="2400" dirty="0" smtClean="0">
                <a:latin typeface="Comic Sans MS" pitchFamily="66" charset="0"/>
              </a:rPr>
              <a:t> u rečenicama?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31" name="Slika 30" descr="uo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2386528" cy="1692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Slika 31" descr="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777380"/>
            <a:ext cx="1876169" cy="277722"/>
          </a:xfrm>
          <a:prstGeom prst="rect">
            <a:avLst/>
          </a:prstGeom>
        </p:spPr>
      </p:pic>
      <p:sp>
        <p:nvSpPr>
          <p:cNvPr id="33" name="TekstniOkvir 32"/>
          <p:cNvSpPr txBox="1"/>
          <p:nvPr/>
        </p:nvSpPr>
        <p:spPr>
          <a:xfrm>
            <a:off x="3707904" y="163336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noFill/>
              </a:rPr>
              <a:t>Je bio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dječak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34" name="Slika 33" descr="p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1" y="2425452"/>
            <a:ext cx="1800201" cy="233711"/>
          </a:xfrm>
          <a:prstGeom prst="rect">
            <a:avLst/>
          </a:prstGeom>
        </p:spPr>
      </p:pic>
      <p:sp>
        <p:nvSpPr>
          <p:cNvPr id="35" name="TekstniOkvir 34"/>
          <p:cNvSpPr txBox="1"/>
          <p:nvPr/>
        </p:nvSpPr>
        <p:spPr>
          <a:xfrm>
            <a:off x="4319464" y="226227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noFill/>
              </a:rPr>
              <a:t>je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star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36" name="Slika 35" descr="p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073524"/>
            <a:ext cx="1440160" cy="286756"/>
          </a:xfrm>
          <a:prstGeom prst="rect">
            <a:avLst/>
          </a:prstGeom>
        </p:spPr>
      </p:pic>
      <p:sp>
        <p:nvSpPr>
          <p:cNvPr id="37" name="TekstniOkvir 36"/>
          <p:cNvSpPr txBox="1"/>
          <p:nvPr/>
        </p:nvSpPr>
        <p:spPr>
          <a:xfrm>
            <a:off x="4319464" y="292950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noFill/>
              </a:rPr>
              <a:t>je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moj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38" name="Slika 37" descr="p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3865612"/>
            <a:ext cx="2465031" cy="228587"/>
          </a:xfrm>
          <a:prstGeom prst="rect">
            <a:avLst/>
          </a:prstGeom>
        </p:spPr>
      </p:pic>
      <p:sp>
        <p:nvSpPr>
          <p:cNvPr id="39" name="TekstniOkvir 38"/>
          <p:cNvSpPr txBox="1"/>
          <p:nvPr/>
        </p:nvSpPr>
        <p:spPr>
          <a:xfrm>
            <a:off x="4319464" y="37024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noFill/>
              </a:rPr>
              <a:t>je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prvi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0" y="48017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Kojoj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vrsti </a:t>
            </a:r>
            <a:r>
              <a:rPr lang="hr-HR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pripadaju izdvojene riječi?</a:t>
            </a:r>
            <a:endParaRPr lang="hr-HR" sz="24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41" name="Slika 40" descr="imenic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1777380"/>
            <a:ext cx="3377036" cy="313159"/>
          </a:xfrm>
          <a:prstGeom prst="rect">
            <a:avLst/>
          </a:prstGeom>
        </p:spPr>
      </p:pic>
      <p:pic>
        <p:nvPicPr>
          <p:cNvPr id="42" name="Slika 41" descr="broj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53299" y="3793604"/>
            <a:ext cx="3347865" cy="326867"/>
          </a:xfrm>
          <a:prstGeom prst="rect">
            <a:avLst/>
          </a:prstGeom>
        </p:spPr>
      </p:pic>
      <p:pic>
        <p:nvPicPr>
          <p:cNvPr id="43" name="Slika 42" descr="pridjev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2353444"/>
            <a:ext cx="3377036" cy="313159"/>
          </a:xfrm>
          <a:prstGeom prst="rect">
            <a:avLst/>
          </a:prstGeom>
        </p:spPr>
      </p:pic>
      <p:pic>
        <p:nvPicPr>
          <p:cNvPr id="44" name="Slika 43" descr="zamj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6136" y="3073524"/>
            <a:ext cx="3275856" cy="303775"/>
          </a:xfrm>
          <a:prstGeom prst="rect">
            <a:avLst/>
          </a:prstGeom>
        </p:spPr>
      </p:pic>
      <p:pic>
        <p:nvPicPr>
          <p:cNvPr id="46" name="Slika 45" descr="strela 6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4416907">
            <a:off x="5028281" y="4307858"/>
            <a:ext cx="435384" cy="152208"/>
          </a:xfrm>
          <a:prstGeom prst="rect">
            <a:avLst/>
          </a:prstGeom>
        </p:spPr>
      </p:pic>
      <p:sp>
        <p:nvSpPr>
          <p:cNvPr id="47" name="TextBox 1"/>
          <p:cNvSpPr txBox="1"/>
          <p:nvPr/>
        </p:nvSpPr>
        <p:spPr>
          <a:xfrm>
            <a:off x="0" y="48737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U kojemu su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padežu</a:t>
            </a:r>
            <a:r>
              <a:rPr lang="hr-HR" sz="2400" dirty="0" smtClean="0">
                <a:latin typeface="Comic Sans MS" pitchFamily="66" charset="0"/>
              </a:rPr>
              <a:t>?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48" name="Slika 47" descr="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39547" y="1537143"/>
            <a:ext cx="131657" cy="168229"/>
          </a:xfrm>
          <a:prstGeom prst="rect">
            <a:avLst/>
          </a:prstGeom>
        </p:spPr>
      </p:pic>
      <p:pic>
        <p:nvPicPr>
          <p:cNvPr id="49" name="Slika 48" descr="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67539" y="2185215"/>
            <a:ext cx="131657" cy="168229"/>
          </a:xfrm>
          <a:prstGeom prst="rect">
            <a:avLst/>
          </a:prstGeom>
        </p:spPr>
      </p:pic>
      <p:pic>
        <p:nvPicPr>
          <p:cNvPr id="50" name="Slika 49" descr="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95531" y="2905295"/>
            <a:ext cx="131657" cy="168229"/>
          </a:xfrm>
          <a:prstGeom prst="rect">
            <a:avLst/>
          </a:prstGeom>
        </p:spPr>
      </p:pic>
      <p:pic>
        <p:nvPicPr>
          <p:cNvPr id="51" name="Slika 50" descr="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67539" y="3649588"/>
            <a:ext cx="131657" cy="168229"/>
          </a:xfrm>
          <a:prstGeom prst="rect">
            <a:avLst/>
          </a:prstGeom>
        </p:spPr>
      </p:pic>
      <p:sp>
        <p:nvSpPr>
          <p:cNvPr id="52" name="TextBox 1"/>
          <p:cNvSpPr txBox="1"/>
          <p:nvPr/>
        </p:nvSpPr>
        <p:spPr>
          <a:xfrm>
            <a:off x="0" y="48737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Koji se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glagol </a:t>
            </a:r>
            <a:r>
              <a:rPr lang="hr-HR" sz="2400" dirty="0" smtClean="0">
                <a:latin typeface="Comic Sans MS" pitchFamily="66" charset="0"/>
              </a:rPr>
              <a:t>ponavlja u svakoj rečenici?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3743400" y="163336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 bio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dječak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4319464" y="226227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star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55" name="TekstniOkvir 54"/>
          <p:cNvSpPr txBox="1"/>
          <p:nvPr/>
        </p:nvSpPr>
        <p:spPr>
          <a:xfrm>
            <a:off x="4319464" y="292950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moj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56" name="TekstniOkvir 55"/>
          <p:cNvSpPr txBox="1"/>
          <p:nvPr/>
        </p:nvSpPr>
        <p:spPr>
          <a:xfrm>
            <a:off x="4319464" y="37024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prvi</a:t>
            </a:r>
            <a:endParaRPr lang="hr-H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59" name="Slika 58" descr="streela 1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7804662">
            <a:off x="4048195" y="4368328"/>
            <a:ext cx="445406" cy="155711"/>
          </a:xfrm>
          <a:prstGeom prst="rect">
            <a:avLst/>
          </a:prstGeom>
        </p:spPr>
      </p:pic>
      <p:pic>
        <p:nvPicPr>
          <p:cNvPr id="60" name="Slika 59" descr="jednak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48264" y="4873724"/>
            <a:ext cx="411474" cy="320036"/>
          </a:xfrm>
          <a:prstGeom prst="rect">
            <a:avLst/>
          </a:prstGeom>
        </p:spPr>
      </p:pic>
      <p:pic>
        <p:nvPicPr>
          <p:cNvPr id="61" name="Slika 60" descr="Untitled-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355976" y="4801716"/>
            <a:ext cx="671682" cy="525133"/>
          </a:xfrm>
          <a:prstGeom prst="rect">
            <a:avLst/>
          </a:prstGeom>
        </p:spPr>
      </p:pic>
      <p:pic>
        <p:nvPicPr>
          <p:cNvPr id="63" name="Slika 62" descr="im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36296" y="4441676"/>
            <a:ext cx="2016853" cy="1532595"/>
          </a:xfrm>
          <a:prstGeom prst="rect">
            <a:avLst/>
          </a:prstGeom>
        </p:spPr>
      </p:pic>
      <p:pic>
        <p:nvPicPr>
          <p:cNvPr id="68" name="Slika 67" descr="3a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123728" y="1561356"/>
            <a:ext cx="145828" cy="211200"/>
          </a:xfrm>
          <a:prstGeom prst="rect">
            <a:avLst/>
          </a:prstGeom>
        </p:spPr>
      </p:pic>
      <p:pic>
        <p:nvPicPr>
          <p:cNvPr id="69" name="Slika 68" descr="3a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619672" y="2214252"/>
            <a:ext cx="145828" cy="211200"/>
          </a:xfrm>
          <a:prstGeom prst="rect">
            <a:avLst/>
          </a:prstGeom>
        </p:spPr>
      </p:pic>
      <p:pic>
        <p:nvPicPr>
          <p:cNvPr id="71" name="Slika 70" descr="3a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619672" y="2862324"/>
            <a:ext cx="145828" cy="211200"/>
          </a:xfrm>
          <a:prstGeom prst="rect">
            <a:avLst/>
          </a:prstGeom>
        </p:spPr>
      </p:pic>
      <p:pic>
        <p:nvPicPr>
          <p:cNvPr id="72" name="Slika 71" descr="3a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617860" y="3577580"/>
            <a:ext cx="145828" cy="211200"/>
          </a:xfrm>
          <a:prstGeom prst="rect">
            <a:avLst/>
          </a:prstGeom>
        </p:spPr>
      </p:pic>
      <p:pic>
        <p:nvPicPr>
          <p:cNvPr id="73" name="Slika 72" descr="3b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555776" y="4398429"/>
            <a:ext cx="1732571" cy="1316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Slika 79" descr="3d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76055" y="4364102"/>
            <a:ext cx="1656185" cy="1350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" name="TextBox 1"/>
          <p:cNvSpPr txBox="1"/>
          <p:nvPr/>
        </p:nvSpPr>
        <p:spPr>
          <a:xfrm>
            <a:off x="0" y="48737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Što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zajedničko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ovim riječima?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82" name="Zaobljeni pravokutnik 81"/>
          <p:cNvSpPr/>
          <p:nvPr/>
        </p:nvSpPr>
        <p:spPr>
          <a:xfrm>
            <a:off x="6660232" y="1561356"/>
            <a:ext cx="1836204" cy="2736304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3" name="Slika 82" descr="4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43608" y="2929508"/>
            <a:ext cx="3323429" cy="2683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Slika 63" descr="zaključak 01 copy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39551" y="3959837"/>
            <a:ext cx="8604449" cy="1755163"/>
          </a:xfrm>
          <a:prstGeom prst="rect">
            <a:avLst/>
          </a:prstGeom>
        </p:spPr>
      </p:pic>
      <p:sp>
        <p:nvSpPr>
          <p:cNvPr id="65" name="TekstniOkvir 64"/>
          <p:cNvSpPr txBox="1"/>
          <p:nvPr/>
        </p:nvSpPr>
        <p:spPr>
          <a:xfrm>
            <a:off x="899592" y="4225652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Imenski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je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predikat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zrečen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pomoćnim glagolom biti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imenskom riječju</a:t>
            </a:r>
            <a:r>
              <a:rPr lang="hr-HR" sz="2800" dirty="0" smtClean="0">
                <a:solidFill>
                  <a:srgbClr val="003300"/>
                </a:solidFill>
              </a:rPr>
              <a:t>. </a:t>
            </a:r>
          </a:p>
          <a:p>
            <a:pPr algn="ctr"/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Imenske su riječi najčešće u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nominativu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66" name="Slika 65" descr="1e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388424" y="1777380"/>
            <a:ext cx="886857" cy="2464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00"/>
                            </p:stCondLst>
                            <p:childTnLst>
                              <p:par>
                                <p:cTn id="2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000"/>
                            </p:stCondLst>
                            <p:childTnLst>
                              <p:par>
                                <p:cTn id="2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500"/>
                            </p:stCondLst>
                            <p:childTnLst>
                              <p:par>
                                <p:cTn id="2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000"/>
                            </p:stCondLst>
                            <p:childTnLst>
                              <p:par>
                                <p:cTn id="27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"/>
                            </p:stCondLst>
                            <p:childTnLst>
                              <p:par>
                                <p:cTn id="3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00"/>
                            </p:stCondLst>
                            <p:childTnLst>
                              <p:par>
                                <p:cTn id="37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500"/>
                            </p:stCondLst>
                            <p:childTnLst>
                              <p:par>
                                <p:cTn id="38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000"/>
                            </p:stCondLst>
                            <p:childTnLst>
                              <p:par>
                                <p:cTn id="3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500"/>
                            </p:stCondLst>
                            <p:childTnLst>
                              <p:par>
                                <p:cTn id="40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000"/>
                            </p:stCondLst>
                            <p:childTnLst>
                              <p:par>
                                <p:cTn id="4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500"/>
                            </p:stCondLst>
                            <p:childTnLst>
                              <p:par>
                                <p:cTn id="41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500"/>
                            </p:stCondLst>
                            <p:childTnLst>
                              <p:par>
                                <p:cTn id="4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5000"/>
                            </p:stCondLst>
                            <p:childTnLst>
                              <p:par>
                                <p:cTn id="4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6500"/>
                            </p:stCondLst>
                            <p:childTnLst>
                              <p:par>
                                <p:cTn id="4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6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7000"/>
                            </p:stCondLst>
                            <p:childTnLst>
                              <p:par>
                                <p:cTn id="4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7500"/>
                            </p:stCondLst>
                            <p:childTnLst>
                              <p:par>
                                <p:cTn id="4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8000"/>
                            </p:stCondLst>
                            <p:childTnLst>
                              <p:par>
                                <p:cTn id="4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8500"/>
                            </p:stCondLst>
                            <p:childTnLst>
                              <p:par>
                                <p:cTn id="4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500"/>
                            </p:stCondLst>
                            <p:childTnLst>
                              <p:par>
                                <p:cTn id="49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2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6" grpId="0" animBg="1"/>
      <p:bldP spid="76" grpId="1" animBg="1"/>
      <p:bldP spid="75" grpId="0" animBg="1"/>
      <p:bldP spid="75" grpId="1" animBg="1"/>
      <p:bldP spid="74" grpId="0" animBg="1"/>
      <p:bldP spid="7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" grpId="0" animBg="1"/>
      <p:bldP spid="4" grpId="0"/>
      <p:bldP spid="5" grpId="0"/>
      <p:bldP spid="6" grpId="0"/>
      <p:bldP spid="7" grpId="0"/>
      <p:bldP spid="8" grpId="0"/>
      <p:bldP spid="25" grpId="0"/>
      <p:bldP spid="25" grpId="1"/>
      <p:bldP spid="30" grpId="0"/>
      <p:bldP spid="30" grpId="1"/>
      <p:bldP spid="33" grpId="0"/>
      <p:bldP spid="35" grpId="0"/>
      <p:bldP spid="37" grpId="0"/>
      <p:bldP spid="39" grpId="0"/>
      <p:bldP spid="40" grpId="0"/>
      <p:bldP spid="40" grpId="1"/>
      <p:bldP spid="47" grpId="0"/>
      <p:bldP spid="47" grpId="1"/>
      <p:bldP spid="52" grpId="0"/>
      <p:bldP spid="52" grpId="1"/>
      <p:bldP spid="53" grpId="0"/>
      <p:bldP spid="54" grpId="0"/>
      <p:bldP spid="55" grpId="0"/>
      <p:bldP spid="56" grpId="0"/>
      <p:bldP spid="81" grpId="0"/>
      <p:bldP spid="81" grpId="1"/>
      <p:bldP spid="82" grpId="0" animBg="1"/>
      <p:bldP spid="82" grpId="1" animBg="1"/>
      <p:bldP spid="82" grpId="2" animBg="1"/>
      <p:bldP spid="65" grpId="0"/>
      <p:bldP spid="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9308"/>
            <a:ext cx="7840447" cy="424847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95536" y="19320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Predikat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4" name="Slika 3" descr="djevojčic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520" y="3289548"/>
            <a:ext cx="1479815" cy="1943206"/>
          </a:xfrm>
          <a:prstGeom prst="rect">
            <a:avLst/>
          </a:prstGeom>
        </p:spPr>
      </p:pic>
      <p:pic>
        <p:nvPicPr>
          <p:cNvPr id="5" name="Slika 4" descr="dječa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" y="3361556"/>
            <a:ext cx="1259632" cy="19752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 descr="krug pla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0238">
            <a:off x="5866556" y="1991486"/>
            <a:ext cx="2232780" cy="866795"/>
          </a:xfrm>
          <a:prstGeom prst="rect">
            <a:avLst/>
          </a:prstGeom>
        </p:spPr>
      </p:pic>
      <p:pic>
        <p:nvPicPr>
          <p:cNvPr id="15" name="Slika 14" descr="krug pla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029107"/>
            <a:ext cx="1584176" cy="792535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95536" y="19320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DOBRO JE ZNATI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41276"/>
            <a:ext cx="6732240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41276"/>
            <a:ext cx="79928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imenski predikat u sljedećim rečenicama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11560" y="2189943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Tata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će biti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vojnikom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283968" y="218994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Tata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bijaše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željezničarom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cxnSp>
        <p:nvCxnSpPr>
          <p:cNvPr id="8" name="Ravni poveznik 7"/>
          <p:cNvCxnSpPr/>
          <p:nvPr/>
        </p:nvCxnSpPr>
        <p:spPr>
          <a:xfrm>
            <a:off x="1403648" y="2621991"/>
            <a:ext cx="23042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>
            <a:off x="5004048" y="2621991"/>
            <a:ext cx="30243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U kojemu su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padežu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zaokružene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b="1" dirty="0" smtClean="0">
                <a:latin typeface="Comic Sans MS" pitchFamily="66" charset="0"/>
              </a:rPr>
              <a:t>imenske riječi</a:t>
            </a:r>
            <a:r>
              <a:rPr lang="hr-HR" sz="2400" dirty="0" smtClean="0">
                <a:latin typeface="Comic Sans MS" pitchFamily="66" charset="0"/>
              </a:rPr>
              <a:t>?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18" name="Slika 17" descr="strela 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17998">
            <a:off x="2728061" y="2862374"/>
            <a:ext cx="435384" cy="152208"/>
          </a:xfrm>
          <a:prstGeom prst="rect">
            <a:avLst/>
          </a:prstGeom>
        </p:spPr>
      </p:pic>
      <p:pic>
        <p:nvPicPr>
          <p:cNvPr id="21" name="Slika 20" descr="i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217219"/>
            <a:ext cx="1872208" cy="216344"/>
          </a:xfrm>
          <a:prstGeom prst="rect">
            <a:avLst/>
          </a:prstGeom>
        </p:spPr>
      </p:pic>
      <p:pic>
        <p:nvPicPr>
          <p:cNvPr id="22" name="Slika 21" descr="strela 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17998">
            <a:off x="6832517" y="2862375"/>
            <a:ext cx="435384" cy="152208"/>
          </a:xfrm>
          <a:prstGeom prst="rect">
            <a:avLst/>
          </a:prstGeom>
        </p:spPr>
      </p:pic>
      <p:pic>
        <p:nvPicPr>
          <p:cNvPr id="23" name="Slika 22" descr="i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217220"/>
            <a:ext cx="1872208" cy="216344"/>
          </a:xfrm>
          <a:prstGeom prst="rect">
            <a:avLst/>
          </a:prstGeom>
        </p:spPr>
      </p:pic>
      <p:pic>
        <p:nvPicPr>
          <p:cNvPr id="24" name="Slika 23" descr="zaključak 01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1" y="4054665"/>
            <a:ext cx="8604449" cy="1755163"/>
          </a:xfrm>
          <a:prstGeom prst="rect">
            <a:avLst/>
          </a:prstGeom>
        </p:spPr>
      </p:pic>
      <p:sp>
        <p:nvSpPr>
          <p:cNvPr id="25" name="TekstniOkvir 24"/>
          <p:cNvSpPr txBox="1"/>
          <p:nvPr/>
        </p:nvSpPr>
        <p:spPr>
          <a:xfrm>
            <a:off x="755576" y="4441676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Imenska riječ </a:t>
            </a:r>
            <a:r>
              <a:rPr lang="hr-HR" sz="2800" b="1" dirty="0" smtClean="0">
                <a:solidFill>
                  <a:srgbClr val="003300"/>
                </a:solidFill>
              </a:rPr>
              <a:t>kao dio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imenskoga predikata </a:t>
            </a:r>
            <a:r>
              <a:rPr lang="hr-HR" sz="2800" b="1" dirty="0" smtClean="0">
                <a:solidFill>
                  <a:srgbClr val="003300"/>
                </a:solidFill>
              </a:rPr>
              <a:t>može biti i u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instrumentalu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endParaRPr lang="hr-HR" sz="2800" dirty="0">
              <a:solidFill>
                <a:srgbClr val="003300"/>
              </a:solidFill>
            </a:endParaRPr>
          </a:p>
        </p:txBody>
      </p:sp>
      <p:pic>
        <p:nvPicPr>
          <p:cNvPr id="29" name="Slika 28" descr="3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2065412"/>
            <a:ext cx="145828" cy="211200"/>
          </a:xfrm>
          <a:prstGeom prst="rect">
            <a:avLst/>
          </a:prstGeom>
        </p:spPr>
      </p:pic>
      <p:pic>
        <p:nvPicPr>
          <p:cNvPr id="30" name="Slika 29" descr="3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2065412"/>
            <a:ext cx="145828" cy="211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14" grpId="0"/>
      <p:bldP spid="14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566</Words>
  <Application>Microsoft Office PowerPoint</Application>
  <PresentationFormat>On-screen Show (16:10)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Segoe Print</vt:lpstr>
      <vt:lpstr>Office tema</vt:lpstr>
      <vt:lpstr>1_Office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Marin</dc:creator>
  <cp:lastModifiedBy>Matea Martin</cp:lastModifiedBy>
  <cp:revision>81</cp:revision>
  <dcterms:created xsi:type="dcterms:W3CDTF">2015-04-03T18:54:04Z</dcterms:created>
  <dcterms:modified xsi:type="dcterms:W3CDTF">2020-05-06T08:57:47Z</dcterms:modified>
</cp:coreProperties>
</file>