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34FA-F808-4DFF-9A5D-C237269C5280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9177-0731-44B1-A96E-FA3529BDBF0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oleksis.lzmk.hr/tag/licnosti/" TargetMode="External"/><Relationship Id="rId2" Type="http://schemas.openxmlformats.org/officeDocument/2006/relationships/hyperlink" Target="http://proleksis.lzmk.hr/tag/knjizevnost-kazalist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640960" cy="324035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7200" b="1" dirty="0" smtClean="0">
                <a:solidFill>
                  <a:srgbClr val="FF0000"/>
                </a:solidFill>
                <a:latin typeface="Berlin Sans FB" pitchFamily="34" charset="0"/>
              </a:rPr>
              <a:t>Knjižnica </a:t>
            </a:r>
            <a:endParaRPr lang="hr-HR" sz="72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0"/>
            <a:ext cx="6400800" cy="17526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7" name="Picture 3" descr="C:\Users\Toni\Desktop\ed75fe6580bca12eb76431640a45783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20880" cy="4297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hr-HR" sz="5800" b="1" dirty="0" smtClean="0">
                <a:solidFill>
                  <a:srgbClr val="FF0000"/>
                </a:solidFill>
                <a:latin typeface="Comic Sans MS" pitchFamily="66" charset="0"/>
              </a:rPr>
              <a:t>leksikon </a:t>
            </a:r>
            <a:r>
              <a:rPr lang="hr-HR" sz="5800" b="1" dirty="0" smtClean="0">
                <a:latin typeface="Comic Sans MS" pitchFamily="66" charset="0"/>
              </a:rPr>
              <a:t>– sažeta enciklopedija</a:t>
            </a:r>
          </a:p>
          <a:p>
            <a:pPr>
              <a:buFontTx/>
              <a:buChar char="-"/>
            </a:pPr>
            <a:endParaRPr lang="hr-HR" dirty="0">
              <a:latin typeface="Comic Sans MS" pitchFamily="66" charset="0"/>
            </a:endParaRPr>
          </a:p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r>
              <a:rPr lang="vi-VN" b="1" dirty="0"/>
              <a:t>zaleđe,</a:t>
            </a:r>
            <a:r>
              <a:rPr lang="vi-VN" dirty="0"/>
              <a:t> također </a:t>
            </a:r>
            <a:r>
              <a:rPr lang="vi-VN" b="1" dirty="0"/>
              <a:t>ofsajd</a:t>
            </a:r>
            <a:r>
              <a:rPr lang="vi-VN" dirty="0"/>
              <a:t> (engl. </a:t>
            </a:r>
            <a:r>
              <a:rPr lang="vi-VN" i="1" dirty="0"/>
              <a:t>off-side</a:t>
            </a:r>
            <a:r>
              <a:rPr lang="vi-VN" dirty="0"/>
              <a:t>), aktivan položaj igrača kada se nalazi bliže protivničkoj poprečnoj crti od lopte i pretposljednjeg igrača protivničke momčadi. Igrač nije u zaleđu ako je u svojoj polovini terena za igru, ako je u istoj ravnini s pretposljednjim igračem protivničke momčadi, te ako je u istoj ravnini s dva posljednja igrača protivničke momčadi. Nema zaleđa kada igrač prima loptu izravno iz: udarca s vrata, ubacivanja lopte u igru i udarca iz kuta. Zaleđe se dosuđuje kao prekršaj, sudac dosuđuje neizravni slobodni udarac u korist protivničke momčadi, a izvodi se s mjesta na kojemu je prekršajpočinjen.</a:t>
            </a:r>
          </a:p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sz="5100" b="1" dirty="0" smtClean="0">
                <a:latin typeface="Comic Sans MS" pitchFamily="66" charset="0"/>
              </a:rPr>
              <a:t>-</a:t>
            </a:r>
            <a:r>
              <a:rPr lang="hr-HR" sz="5100" b="1" dirty="0" smtClean="0">
                <a:solidFill>
                  <a:srgbClr val="FF0000"/>
                </a:solidFill>
                <a:latin typeface="Comic Sans MS" pitchFamily="66" charset="0"/>
              </a:rPr>
              <a:t>rječnik</a:t>
            </a:r>
            <a:r>
              <a:rPr lang="hr-HR" sz="5100" b="1" dirty="0" smtClean="0">
                <a:latin typeface="Comic Sans MS" pitchFamily="66" charset="0"/>
              </a:rPr>
              <a:t> – knjiga o podrijetlu i značenju riječi</a:t>
            </a:r>
          </a:p>
          <a:p>
            <a:pPr>
              <a:buNone/>
            </a:pPr>
            <a:endParaRPr lang="hr-HR" sz="3600" b="1" dirty="0">
              <a:latin typeface="Comic Sans MS" pitchFamily="66" charset="0"/>
            </a:endParaRPr>
          </a:p>
          <a:p>
            <a:pPr>
              <a:buNone/>
            </a:pPr>
            <a:r>
              <a:rPr lang="hr-HR" sz="3600" b="1" dirty="0"/>
              <a:t>d</a:t>
            </a:r>
            <a:r>
              <a:rPr lang="hr-HR" sz="3600" b="1" dirty="0" smtClean="0"/>
              <a:t>žezva</a:t>
            </a:r>
            <a:r>
              <a:rPr lang="hr-HR" sz="3600" dirty="0" smtClean="0"/>
              <a:t> (tur. džezve) posuda s drškom za kuhanje crne kave</a:t>
            </a:r>
          </a:p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b="1" dirty="0"/>
              <a:t>knjȉga</a:t>
            </a:r>
            <a:r>
              <a:rPr lang="hr-HR" sz="3600" dirty="0"/>
              <a:t/>
            </a:r>
            <a:br>
              <a:rPr lang="hr-HR" sz="3600" dirty="0"/>
            </a:br>
            <a:r>
              <a:rPr lang="hr-HR" sz="3600" b="1" dirty="0"/>
              <a:t>knjȉga</a:t>
            </a:r>
            <a:r>
              <a:rPr lang="hr-HR" sz="3600" dirty="0"/>
              <a:t> </a:t>
            </a:r>
            <a:r>
              <a:rPr lang="hr-HR" sz="3600" i="1" dirty="0"/>
              <a:t>ž</a:t>
            </a:r>
            <a:r>
              <a:rPr lang="hr-HR" sz="3600" dirty="0"/>
              <a:t> 〈D L knjȉzi, G </a:t>
            </a:r>
            <a:r>
              <a:rPr lang="hr-HR" sz="3600" i="1" dirty="0"/>
              <a:t>mn</a:t>
            </a:r>
            <a:r>
              <a:rPr lang="hr-HR" sz="3600" dirty="0"/>
              <a:t> knjȋgā</a:t>
            </a:r>
            <a:r>
              <a:rPr lang="hr-HR" sz="3600" dirty="0" smtClean="0"/>
              <a:t>〉</a:t>
            </a:r>
          </a:p>
          <a:p>
            <a:pPr>
              <a:buNone/>
            </a:pPr>
            <a:r>
              <a:rPr lang="vi-VN" sz="3600" b="1" dirty="0"/>
              <a:t>1.a. </a:t>
            </a:r>
            <a:r>
              <a:rPr lang="vi-VN" sz="3600" i="1" dirty="0"/>
              <a:t>tisk.</a:t>
            </a:r>
            <a:r>
              <a:rPr lang="vi-VN" sz="3600" dirty="0"/>
              <a:t> više listova s tekstom ili s tekstom i slikama povezanih zajedničkim hrptom koji su namijenjeni da kao cjelina služe čitanju ili proučavanju </a:t>
            </a:r>
            <a:r>
              <a:rPr lang="vi-VN" sz="3600" b="1" dirty="0"/>
              <a:t>b. </a:t>
            </a:r>
            <a:r>
              <a:rPr lang="vi-VN" sz="3600" i="1" dirty="0"/>
              <a:t>jez. knjiž.</a:t>
            </a:r>
            <a:r>
              <a:rPr lang="vi-VN" sz="3600" dirty="0"/>
              <a:t> pismo, list [</a:t>
            </a:r>
            <a:r>
              <a:rPr lang="vi-VN" sz="3600" i="1" dirty="0"/>
              <a:t>knjigu piše</a:t>
            </a:r>
            <a:r>
              <a:rPr lang="vi-VN" sz="3600" dirty="0" smtClean="0"/>
              <a:t>]</a:t>
            </a:r>
            <a:endParaRPr lang="hr-HR" sz="3600" dirty="0" smtClean="0"/>
          </a:p>
          <a:p>
            <a:pPr>
              <a:buNone/>
            </a:pPr>
            <a:r>
              <a:rPr lang="vi-VN" sz="3600" b="1" dirty="0" smtClean="0"/>
              <a:t>2.</a:t>
            </a:r>
            <a:r>
              <a:rPr lang="vi-VN" sz="3600" i="1" dirty="0" smtClean="0"/>
              <a:t>meton</a:t>
            </a:r>
            <a:r>
              <a:rPr lang="vi-VN" sz="3600" i="1" dirty="0"/>
              <a:t>.</a:t>
            </a:r>
            <a:r>
              <a:rPr lang="vi-VN" sz="3600" dirty="0"/>
              <a:t> učenje, učenost, </a:t>
            </a:r>
            <a:r>
              <a:rPr lang="vi-VN" sz="3600" dirty="0" smtClean="0"/>
              <a:t>znanje</a:t>
            </a:r>
            <a:endParaRPr lang="hr-HR" sz="3600" dirty="0" smtClean="0"/>
          </a:p>
          <a:p>
            <a:pPr>
              <a:buNone/>
            </a:pPr>
            <a:r>
              <a:rPr lang="vi-VN" sz="3600" b="1" dirty="0" smtClean="0"/>
              <a:t>3.</a:t>
            </a:r>
            <a:r>
              <a:rPr lang="vi-VN" sz="3600" dirty="0" smtClean="0"/>
              <a:t>ono </a:t>
            </a:r>
            <a:r>
              <a:rPr lang="vi-VN" sz="3600" dirty="0"/>
              <a:t>što služi posebnoj vrsti evidencije [</a:t>
            </a:r>
            <a:r>
              <a:rPr lang="vi-VN" sz="3600" i="1" dirty="0"/>
              <a:t>poslovna knjiga</a:t>
            </a:r>
            <a:r>
              <a:rPr lang="vi-VN" sz="3600" dirty="0"/>
              <a:t>; </a:t>
            </a:r>
            <a:r>
              <a:rPr lang="vi-VN" sz="3600" i="1" dirty="0"/>
              <a:t>zemljišna knjiga</a:t>
            </a:r>
            <a:r>
              <a:rPr lang="vi-VN" sz="3600" dirty="0"/>
              <a:t>; </a:t>
            </a:r>
            <a:r>
              <a:rPr lang="vi-VN" sz="3600" i="1" dirty="0"/>
              <a:t>matična knjiga</a:t>
            </a:r>
            <a:r>
              <a:rPr lang="vi-VN" sz="3600" dirty="0"/>
              <a:t> evidencija o rođenima, vjenčanima i umrlima</a:t>
            </a:r>
            <a:r>
              <a:rPr lang="vi-VN" sz="3600" dirty="0" smtClean="0"/>
              <a:t>]</a:t>
            </a:r>
            <a:endParaRPr lang="hr-HR" sz="3600" dirty="0" smtClean="0"/>
          </a:p>
          <a:p>
            <a:pPr>
              <a:buNone/>
            </a:pPr>
            <a:r>
              <a:rPr lang="vi-VN" sz="3600" b="1" dirty="0" smtClean="0"/>
              <a:t>4.</a:t>
            </a:r>
            <a:r>
              <a:rPr lang="vi-VN" sz="3600" dirty="0" smtClean="0"/>
              <a:t>knjiga </a:t>
            </a:r>
            <a:r>
              <a:rPr lang="vi-VN" sz="3600" dirty="0"/>
              <a:t>koju je tko (vlast, katedra itd.) izdao u određenoj boji korica i koja se prema njima tako naziva</a:t>
            </a:r>
            <a:endParaRPr lang="hr-HR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3600" b="1" dirty="0" smtClean="0">
                <a:solidFill>
                  <a:srgbClr val="FF0000"/>
                </a:solidFill>
                <a:latin typeface="Comic Sans MS" pitchFamily="66" charset="0"/>
              </a:rPr>
              <a:t>pravopis </a:t>
            </a:r>
            <a:r>
              <a:rPr lang="hr-HR" sz="3600" b="1" dirty="0" smtClean="0">
                <a:latin typeface="Comic Sans MS" pitchFamily="66" charset="0"/>
              </a:rPr>
              <a:t>– jezični priručnik koji donosi pravila pisanja nekog jezika</a:t>
            </a:r>
          </a:p>
          <a:p>
            <a:pPr>
              <a:buFontTx/>
              <a:buChar char="-"/>
            </a:pPr>
            <a:endParaRPr lang="hr-HR" sz="3600" b="1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hr-HR" sz="3600" b="1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hr-HR" sz="3600" b="1" smtClean="0">
                <a:solidFill>
                  <a:srgbClr val="FF0000"/>
                </a:solidFill>
                <a:latin typeface="Comic Sans MS" pitchFamily="66" charset="0"/>
              </a:rPr>
              <a:t>tlas </a:t>
            </a:r>
            <a:r>
              <a:rPr lang="hr-HR" sz="3600" b="1" smtClean="0">
                <a:latin typeface="Comic Sans MS" pitchFamily="66" charset="0"/>
              </a:rPr>
              <a:t>– zbirka geografskih karata</a:t>
            </a:r>
            <a:endParaRPr lang="hr-HR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5832648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njižnica</a:t>
            </a:r>
            <a:r>
              <a:rPr lang="hr-HR" b="1" dirty="0" smtClean="0">
                <a:latin typeface="Comic Sans MS" pitchFamily="66" charset="0"/>
              </a:rPr>
              <a:t> – ustanova u kojoj se čuva knjižna građa</a:t>
            </a:r>
          </a:p>
          <a:p>
            <a:endParaRPr lang="hr-HR" b="1" dirty="0">
              <a:latin typeface="Comic Sans MS" pitchFamily="66" charset="0"/>
            </a:endParaRPr>
          </a:p>
          <a:p>
            <a:r>
              <a:rPr lang="hr-HR" b="1" dirty="0">
                <a:latin typeface="Comic Sans MS" pitchFamily="66" charset="0"/>
              </a:rPr>
              <a:t>k</a:t>
            </a:r>
            <a:r>
              <a:rPr lang="hr-HR" b="1" dirty="0" smtClean="0">
                <a:latin typeface="Comic Sans MS" pitchFamily="66" charset="0"/>
              </a:rPr>
              <a:t>njižnice – nacionalna</a:t>
            </a:r>
          </a:p>
          <a:p>
            <a:pPr>
              <a:buNone/>
            </a:pP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smtClean="0">
                <a:latin typeface="Comic Sans MS" pitchFamily="66" charset="0"/>
              </a:rPr>
              <a:t>            - narodna</a:t>
            </a:r>
          </a:p>
          <a:p>
            <a:pPr>
              <a:buNone/>
            </a:pP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smtClean="0">
                <a:latin typeface="Comic Sans MS" pitchFamily="66" charset="0"/>
              </a:rPr>
              <a:t>            - školska</a:t>
            </a:r>
          </a:p>
          <a:p>
            <a:pPr>
              <a:buNone/>
            </a:pP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smtClean="0">
                <a:latin typeface="Comic Sans MS" pitchFamily="66" charset="0"/>
              </a:rPr>
              <a:t>            - sveučilišna</a:t>
            </a:r>
          </a:p>
          <a:p>
            <a:pPr>
              <a:buNone/>
            </a:pP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smtClean="0">
                <a:latin typeface="Comic Sans MS" pitchFamily="66" charset="0"/>
              </a:rPr>
              <a:t>            - specijalna</a:t>
            </a:r>
            <a:endParaRPr lang="hr-H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njižničari</a:t>
            </a:r>
            <a:r>
              <a:rPr lang="hr-HR" b="1" dirty="0" smtClean="0">
                <a:latin typeface="Comic Sans MS" pitchFamily="66" charset="0"/>
              </a:rPr>
              <a:t> – brinu se o obradi, posudbi i nabavci knjižne građe koju čuvaju od oštećenja</a:t>
            </a:r>
            <a:endParaRPr lang="hr-HR" b="1" dirty="0">
              <a:latin typeface="Comic Sans MS" pitchFamily="66" charset="0"/>
            </a:endParaRPr>
          </a:p>
        </p:txBody>
      </p:sp>
      <p:pic>
        <p:nvPicPr>
          <p:cNvPr id="3074" name="Picture 2" descr="C:\Users\Toni\Desktop\odrasli2_08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34481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njižna građa </a:t>
            </a:r>
            <a:r>
              <a:rPr lang="hr-HR" b="1" dirty="0" smtClean="0">
                <a:latin typeface="Comic Sans MS" pitchFamily="66" charset="0"/>
              </a:rPr>
              <a:t>– knjige iz književnosti</a:t>
            </a:r>
          </a:p>
          <a:p>
            <a:pPr>
              <a:buNone/>
            </a:pP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smtClean="0">
                <a:latin typeface="Comic Sans MS" pitchFamily="66" charset="0"/>
              </a:rPr>
              <a:t>                 - stručne i znanstvene</a:t>
            </a:r>
          </a:p>
          <a:p>
            <a:pPr>
              <a:buNone/>
            </a:pP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smtClean="0">
                <a:latin typeface="Comic Sans MS" pitchFamily="66" charset="0"/>
              </a:rPr>
              <a:t>                           knjige </a:t>
            </a:r>
          </a:p>
          <a:p>
            <a:pPr>
              <a:buNone/>
            </a:pPr>
            <a:r>
              <a:rPr lang="hr-HR" b="1" dirty="0">
                <a:latin typeface="Comic Sans MS" pitchFamily="66" charset="0"/>
              </a:rPr>
              <a:t>  </a:t>
            </a:r>
            <a:r>
              <a:rPr lang="hr-HR" b="1" dirty="0" smtClean="0">
                <a:latin typeface="Comic Sans MS" pitchFamily="66" charset="0"/>
              </a:rPr>
              <a:t>                - časopisi </a:t>
            </a:r>
            <a:endParaRPr lang="hr-HR" b="1" dirty="0">
              <a:latin typeface="Comic Sans MS" pitchFamily="66" charset="0"/>
            </a:endParaRPr>
          </a:p>
        </p:txBody>
      </p:sp>
      <p:pic>
        <p:nvPicPr>
          <p:cNvPr id="2050" name="Picture 2" descr="C:\Users\Toni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39782"/>
            <a:ext cx="4032448" cy="2481506"/>
          </a:xfrm>
          <a:prstGeom prst="rect">
            <a:avLst/>
          </a:prstGeom>
          <a:noFill/>
        </p:spPr>
      </p:pic>
      <p:pic>
        <p:nvPicPr>
          <p:cNvPr id="2051" name="Picture 3" descr="C:\Users\Toni\Desktop\preuzm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0968"/>
            <a:ext cx="2236484" cy="3168352"/>
          </a:xfrm>
          <a:prstGeom prst="rect">
            <a:avLst/>
          </a:prstGeom>
          <a:noFill/>
        </p:spPr>
      </p:pic>
      <p:pic>
        <p:nvPicPr>
          <p:cNvPr id="2052" name="Picture 4" descr="C:\Users\Toni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140968"/>
            <a:ext cx="2160240" cy="300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217443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eknjižna građa </a:t>
            </a:r>
            <a:r>
              <a:rPr lang="hr-HR" b="1" smtClean="0">
                <a:latin typeface="Comic Sans MS" pitchFamily="66" charset="0"/>
              </a:rPr>
              <a:t>–</a:t>
            </a:r>
            <a:r>
              <a:rPr lang="hr-HR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r-HR" b="1" smtClean="0">
                <a:latin typeface="Comic Sans MS" pitchFamily="66" charset="0"/>
              </a:rPr>
              <a:t>audiovizualna </a:t>
            </a:r>
            <a:r>
              <a:rPr lang="hr-HR" b="1" dirty="0" smtClean="0">
                <a:latin typeface="Comic Sans MS" pitchFamily="66" charset="0"/>
              </a:rPr>
              <a:t>sredstva</a:t>
            </a:r>
          </a:p>
          <a:p>
            <a:pPr>
              <a:buNone/>
            </a:pPr>
            <a:r>
              <a:rPr lang="hr-HR" b="1" dirty="0" smtClean="0">
                <a:latin typeface="Comic Sans MS" pitchFamily="66" charset="0"/>
              </a:rPr>
              <a:t>                    - filmovi, DVD, CD-ROM</a:t>
            </a:r>
          </a:p>
          <a:p>
            <a:pPr>
              <a:buNone/>
            </a:pP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smtClean="0">
                <a:latin typeface="Comic Sans MS" pitchFamily="66" charset="0"/>
              </a:rPr>
              <a:t>                   - fotografije</a:t>
            </a:r>
          </a:p>
          <a:p>
            <a:pPr>
              <a:buNone/>
            </a:pP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smtClean="0">
                <a:latin typeface="Comic Sans MS" pitchFamily="66" charset="0"/>
              </a:rPr>
              <a:t>                   - plakati</a:t>
            </a:r>
          </a:p>
          <a:p>
            <a:pPr>
              <a:buNone/>
            </a:pP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smtClean="0">
                <a:latin typeface="Comic Sans MS" pitchFamily="66" charset="0"/>
              </a:rPr>
              <a:t>                   - didaktičke igračke</a:t>
            </a:r>
          </a:p>
          <a:p>
            <a:pPr>
              <a:buNone/>
            </a:pPr>
            <a:r>
              <a:rPr lang="hr-HR" b="1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tvorene police </a:t>
            </a:r>
            <a:r>
              <a:rPr lang="hr-HR" b="1" dirty="0" smtClean="0">
                <a:latin typeface="Comic Sans MS" pitchFamily="66" charset="0"/>
              </a:rPr>
              <a:t>– neposredan dodir s knjižnom građom, korisnici mogu pregledati naslove i uzeti knjigu s police</a:t>
            </a:r>
            <a:endParaRPr lang="hr-HR" b="1" dirty="0">
              <a:latin typeface="Comic Sans MS" pitchFamily="66" charset="0"/>
            </a:endParaRPr>
          </a:p>
        </p:txBody>
      </p:sp>
      <p:pic>
        <p:nvPicPr>
          <p:cNvPr id="5122" name="Picture 2" descr="C:\Users\Toni\Desktop\MArina škola\Novinarska\knjižnica ffzg\P3120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04180"/>
            <a:ext cx="6975612" cy="4553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hr-HR" dirty="0" smtClean="0"/>
          </a:p>
          <a:p>
            <a:r>
              <a:rPr lang="hr-HR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premište </a:t>
            </a:r>
            <a:r>
              <a:rPr lang="hr-HR" b="1" dirty="0" smtClean="0">
                <a:latin typeface="Comic Sans MS" pitchFamily="66" charset="0"/>
              </a:rPr>
              <a:t>– knjige pohranjene u kompaktusima</a:t>
            </a:r>
          </a:p>
          <a:p>
            <a:endParaRPr lang="hr-HR" b="1" dirty="0">
              <a:latin typeface="Comic Sans MS" pitchFamily="66" charset="0"/>
            </a:endParaRPr>
          </a:p>
          <a:p>
            <a:endParaRPr lang="hr-H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  <a:latin typeface="Comic Sans MS" pitchFamily="66" charset="0"/>
              </a:rPr>
              <a:t>referentna zbirka </a:t>
            </a:r>
            <a:r>
              <a:rPr lang="hr-HR" b="1" dirty="0" smtClean="0">
                <a:latin typeface="Comic Sans MS" pitchFamily="66" charset="0"/>
              </a:rPr>
              <a:t>– knjige koje se koriste samo u knjižnici</a:t>
            </a:r>
          </a:p>
          <a:p>
            <a:pPr>
              <a:buNone/>
            </a:pPr>
            <a:endParaRPr lang="hr-HR" b="1" dirty="0">
              <a:latin typeface="Comic Sans MS" pitchFamily="66" charset="0"/>
            </a:endParaRPr>
          </a:p>
        </p:txBody>
      </p:sp>
      <p:pic>
        <p:nvPicPr>
          <p:cNvPr id="7170" name="Picture 2" descr="C:\Users\Toni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781146" cy="504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latin typeface="Comic Sans MS" pitchFamily="66" charset="0"/>
              </a:rPr>
              <a:t>referentna zbirka</a:t>
            </a:r>
            <a:endParaRPr lang="hr-HR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9120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Char char="-"/>
            </a:pPr>
            <a:r>
              <a:rPr lang="hr-HR" sz="7600" b="1" dirty="0" smtClean="0">
                <a:solidFill>
                  <a:srgbClr val="FF0000"/>
                </a:solidFill>
                <a:latin typeface="Comic Sans MS" pitchFamily="66" charset="0"/>
              </a:rPr>
              <a:t>enciklopedija </a:t>
            </a:r>
            <a:r>
              <a:rPr lang="hr-HR" sz="7600" b="1" dirty="0" smtClean="0">
                <a:latin typeface="Comic Sans MS" pitchFamily="66" charset="0"/>
              </a:rPr>
              <a:t>– knjiga koja sadrži sažete obavijesti o abecedno poredanim pojmovima i imenima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None/>
            </a:pPr>
            <a:r>
              <a:rPr lang="hr-HR" cap="small" dirty="0"/>
              <a:t>Matoš, Antun Gustav</a:t>
            </a:r>
          </a:p>
          <a:p>
            <a:pPr>
              <a:buNone/>
            </a:pPr>
            <a:r>
              <a:rPr lang="hr-HR" i="1" dirty="0"/>
              <a:t>Struka </a:t>
            </a:r>
            <a:r>
              <a:rPr lang="hr-HR" i="1" dirty="0">
                <a:hlinkClick r:id="rId2"/>
              </a:rPr>
              <a:t>KNJIŽEVNOST I KAZALIŠTE</a:t>
            </a:r>
            <a:r>
              <a:rPr lang="hr-HR" i="1" dirty="0"/>
              <a:t>, </a:t>
            </a:r>
            <a:r>
              <a:rPr lang="hr-HR" i="1" dirty="0">
                <a:hlinkClick r:id="rId3"/>
              </a:rPr>
              <a:t>LIČNOSTI</a:t>
            </a:r>
            <a:endParaRPr lang="hr-HR" i="1" dirty="0"/>
          </a:p>
          <a:p>
            <a:pPr>
              <a:buNone/>
            </a:pPr>
            <a:r>
              <a:rPr lang="hr-HR" b="1" dirty="0"/>
              <a:t>Antun Gustav Matoš</a:t>
            </a:r>
            <a:endParaRPr lang="hr-HR" dirty="0"/>
          </a:p>
          <a:p>
            <a:pPr>
              <a:buNone/>
            </a:pPr>
            <a:r>
              <a:rPr lang="hr-HR" b="1" dirty="0"/>
              <a:t>Matoš, Antun Gustav</a:t>
            </a:r>
            <a:r>
              <a:rPr lang="hr-HR" dirty="0"/>
              <a:t>, hrv. književnik (Tovarnik, 13. VI. 1873 – Zagreb, 17. III. 1914). Bunjevačkog podrijetla, školovao se u Zagrebu i Beču, gdje je prekinuo studij i bio unovačen. Živio u Beogradu, Zagrebu, Parizu i Ženevi. Najznačajniji predstavnik hrvatske moderne, u njegovu djelu spajaju se tradicija i modernitet. Iako je najviše cijenio pripovjednu književnost, povijest ga pamti ponajprije kao pjesnika i feljtonista. Njegove novele tematski se vežu uz nekoliko krugova: realistički prikaz zagrebačko-zagorske sredine, humoreske, bizarne i fantastičke pripovijetke. Sakupljene su u zbirke </a:t>
            </a:r>
            <a:r>
              <a:rPr lang="hr-HR" i="1" dirty="0"/>
              <a:t>Iverje </a:t>
            </a:r>
            <a:r>
              <a:rPr lang="hr-HR" dirty="0"/>
              <a:t>(1899),</a:t>
            </a:r>
            <a:r>
              <a:rPr lang="hr-HR" i="1" dirty="0"/>
              <a:t> Novo iverje </a:t>
            </a:r>
            <a:r>
              <a:rPr lang="hr-HR" dirty="0"/>
              <a:t>(1900)</a:t>
            </a:r>
            <a:r>
              <a:rPr lang="hr-HR" i="1" dirty="0"/>
              <a:t> i Umorne priče </a:t>
            </a:r>
            <a:r>
              <a:rPr lang="hr-HR" dirty="0"/>
              <a:t>(1909)</a:t>
            </a:r>
            <a:r>
              <a:rPr lang="hr-HR" i="1" dirty="0"/>
              <a:t>,</a:t>
            </a:r>
            <a:r>
              <a:rPr lang="hr-HR" dirty="0"/>
              <a:t> a ističu se posebno ljubavne novele </a:t>
            </a:r>
            <a:r>
              <a:rPr lang="hr-HR" i="1" dirty="0"/>
              <a:t>Balkon </a:t>
            </a:r>
            <a:r>
              <a:rPr lang="hr-HR" dirty="0"/>
              <a:t>i</a:t>
            </a:r>
            <a:r>
              <a:rPr lang="hr-HR" i="1" dirty="0"/>
              <a:t> Cvijet s raskršća</a:t>
            </a:r>
            <a:r>
              <a:rPr lang="hr-HR" dirty="0"/>
              <a:t>. Kao pjesnik pod utjecajem franc. simbolista (os. Baudelairea) i parnasovaca, inzistirao je na formalnoj strani poezije (uporaba soneta), metrici i muzikalnosti stiha. Matošev lirski subjekt zaokupljen je temama ljubavi, sukoba tjelesnog i duhovnog, smrti i prolaznosti </a:t>
            </a:r>
            <a:r>
              <a:rPr lang="hr-HR" i="1" dirty="0"/>
              <a:t>(Samotna ljubav</a:t>
            </a:r>
            <a:r>
              <a:rPr lang="hr-HR" dirty="0"/>
              <a:t>,</a:t>
            </a:r>
            <a:r>
              <a:rPr lang="hr-HR" i="1" dirty="0"/>
              <a:t>Utjeha kose)</a:t>
            </a:r>
            <a:r>
              <a:rPr lang="hr-HR" dirty="0"/>
              <a:t>, kao i izražavanjem emotivnih stanja u poetskim pejsažima </a:t>
            </a:r>
            <a:r>
              <a:rPr lang="hr-HR" i="1" dirty="0"/>
              <a:t>(Jesenje veče</a:t>
            </a:r>
            <a:r>
              <a:rPr lang="hr-HR" dirty="0"/>
              <a:t>; </a:t>
            </a:r>
            <a:r>
              <a:rPr lang="hr-HR" i="1" dirty="0"/>
              <a:t>Notturno)</a:t>
            </a:r>
            <a:r>
              <a:rPr lang="hr-HR" dirty="0"/>
              <a:t>. U feljtonima, kritikama i polemikama pokazao je, uz veliko poznavanje hrv. baštine, oštrinu duha i intelektualnu snagu. Impresionist u kritici, zastupao ideju individualnosti umj. stila Osobito je značajan kao putopisac </a:t>
            </a:r>
            <a:r>
              <a:rPr lang="hr-HR" i="1" dirty="0"/>
              <a:t>(Naši ljudi i krajevi</a:t>
            </a:r>
            <a:r>
              <a:rPr lang="hr-HR" dirty="0"/>
              <a:t>; </a:t>
            </a:r>
            <a:r>
              <a:rPr lang="hr-HR" i="1" dirty="0"/>
              <a:t>Vidici i putovi)</a:t>
            </a:r>
            <a:r>
              <a:rPr lang="hr-HR" dirty="0"/>
              <a:t>.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176</Words>
  <Application>Microsoft Office PowerPoint</Application>
  <PresentationFormat>Prikaz na zaslonu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Berlin Sans FB</vt:lpstr>
      <vt:lpstr>Calibri</vt:lpstr>
      <vt:lpstr>Comic Sans MS</vt:lpstr>
      <vt:lpstr>Office Theme</vt:lpstr>
      <vt:lpstr>Knjižnica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referentna zbirka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Knjižnica</dc:title>
  <dc:creator>Toni</dc:creator>
  <cp:lastModifiedBy>SANJA2017</cp:lastModifiedBy>
  <cp:revision>10</cp:revision>
  <dcterms:created xsi:type="dcterms:W3CDTF">2014-04-06T17:32:58Z</dcterms:created>
  <dcterms:modified xsi:type="dcterms:W3CDTF">2020-03-18T10:34:44Z</dcterms:modified>
</cp:coreProperties>
</file>